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7" r:id="rId11"/>
    <p:sldId id="268" r:id="rId12"/>
    <p:sldId id="269" r:id="rId13"/>
    <p:sldId id="265" r:id="rId14"/>
    <p:sldId id="285" r:id="rId15"/>
    <p:sldId id="266"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A9E32D-9ADF-4D47-9266-5383CE407ADF}" type="datetimeFigureOut">
              <a:rPr lang="en-US" smtClean="0"/>
              <a:t>12/1/2010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A2F1BF-857C-4FEA-84D1-F093CF770AA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9E32D-9ADF-4D47-9266-5383CE407ADF}" type="datetimeFigureOut">
              <a:rPr lang="en-US" smtClean="0"/>
              <a:t>12/1/2010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A2F1BF-857C-4FEA-84D1-F093CF770AA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9E32D-9ADF-4D47-9266-5383CE407ADF}" type="datetimeFigureOut">
              <a:rPr lang="en-US" smtClean="0"/>
              <a:t>12/1/2010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A2F1BF-857C-4FEA-84D1-F093CF770A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9E32D-9ADF-4D47-9266-5383CE407ADF}" type="datetimeFigureOut">
              <a:rPr lang="en-US" smtClean="0"/>
              <a:t>12/1/2010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A2F1BF-857C-4FEA-84D1-F093CF770A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A9E32D-9ADF-4D47-9266-5383CE407ADF}" type="datetimeFigureOut">
              <a:rPr lang="en-US" smtClean="0"/>
              <a:t>12/1/2010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A2F1BF-857C-4FEA-84D1-F093CF770A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A9E32D-9ADF-4D47-9266-5383CE407ADF}" type="datetimeFigureOut">
              <a:rPr lang="en-US" smtClean="0"/>
              <a:t>12/1/2010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A2F1BF-857C-4FEA-84D1-F093CF770A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A9E32D-9ADF-4D47-9266-5383CE407ADF}" type="datetimeFigureOut">
              <a:rPr lang="en-US" smtClean="0"/>
              <a:t>12/1/2010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A2F1BF-857C-4FEA-84D1-F093CF770A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A9E32D-9ADF-4D47-9266-5383CE407ADF}" type="datetimeFigureOut">
              <a:rPr lang="en-US" smtClean="0"/>
              <a:t>12/1/2010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A2F1BF-857C-4FEA-84D1-F093CF770A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A9E32D-9ADF-4D47-9266-5383CE407ADF}" type="datetimeFigureOut">
              <a:rPr lang="en-US" smtClean="0"/>
              <a:t>12/1/2010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A2F1BF-857C-4FEA-84D1-F093CF770A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A9E32D-9ADF-4D47-9266-5383CE407ADF}" type="datetimeFigureOut">
              <a:rPr lang="en-US" smtClean="0"/>
              <a:t>12/1/2010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A2F1BF-857C-4FEA-84D1-F093CF770AA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A9E32D-9ADF-4D47-9266-5383CE407ADF}" type="datetimeFigureOut">
              <a:rPr lang="en-US" smtClean="0"/>
              <a:t>12/1/2010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A2F1BF-857C-4FEA-84D1-F093CF770AA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9E32D-9ADF-4D47-9266-5383CE407ADF}" type="datetimeFigureOut">
              <a:rPr lang="en-US" smtClean="0"/>
              <a:t>12/1/2010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A2F1BF-857C-4FEA-84D1-F093CF770AA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wallowtailgardenseeds.com/perennials/aster.html" TargetMode="External"/><Relationship Id="rId7" Type="http://schemas.openxmlformats.org/officeDocument/2006/relationships/image" Target="../media/image2.jpeg"/><Relationship Id="rId2" Type="http://schemas.openxmlformats.org/officeDocument/2006/relationships/hyperlink" Target="http://www.swallowtailgardenseeds.com/perennials/gayfeather.html" TargetMode="Externa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http://www.swallowtailgardenseeds.com/perennials/yarrow.html" TargetMode="External"/><Relationship Id="rId4" Type="http://schemas.openxmlformats.org/officeDocument/2006/relationships/hyperlink" Target="http://www.swallowtailgardenseeds.com/perennials/poppy_oriental.html"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www.swallowtailgardenseeds.com/perennials/sedum.html" TargetMode="External"/><Relationship Id="rId3" Type="http://schemas.openxmlformats.org/officeDocument/2006/relationships/hyperlink" Target="http://www.swallowtailgardenseeds.com/perennials/coreopsisper.html" TargetMode="External"/><Relationship Id="rId7" Type="http://schemas.openxmlformats.org/officeDocument/2006/relationships/hyperlink" Target="http://www.swallowtailgardenseeds.com/perennials/nepeta.html" TargetMode="External"/><Relationship Id="rId2" Type="http://schemas.openxmlformats.org/officeDocument/2006/relationships/hyperlink" Target="http://www.swallowtailgardenseeds.com/perennials/balloon_flower.html" TargetMode="External"/><Relationship Id="rId1" Type="http://schemas.openxmlformats.org/officeDocument/2006/relationships/slideLayout" Target="../slideLayouts/slideLayout7.xml"/><Relationship Id="rId6" Type="http://schemas.openxmlformats.org/officeDocument/2006/relationships/hyperlink" Target="http://www.swallowtailgardenseeds.com/perennials/lupine.html" TargetMode="External"/><Relationship Id="rId5" Type="http://schemas.openxmlformats.org/officeDocument/2006/relationships/hyperlink" Target="http://www.swallowtailgardenseeds.com/perennials/dianthus.html" TargetMode="External"/><Relationship Id="rId10" Type="http://schemas.openxmlformats.org/officeDocument/2006/relationships/image" Target="../media/image13.jpeg"/><Relationship Id="rId4" Type="http://schemas.openxmlformats.org/officeDocument/2006/relationships/hyperlink" Target="http://www.swallowtailgardenseeds.com/perennials/delphinium.html" TargetMode="External"/><Relationship Id="rId9" Type="http://schemas.openxmlformats.org/officeDocument/2006/relationships/hyperlink" Target="http://www.swallowtailgardenseeds.com/perennials/yarrow.htm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swallowtailgardenseeds.com/perennials/astilbe.html" TargetMode="External"/><Relationship Id="rId7" Type="http://schemas.openxmlformats.org/officeDocument/2006/relationships/hyperlink" Target="http://www.swallowtailgardenseeds.com/perennials/jacobs_ladder.html" TargetMode="Externa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hyperlink" Target="http://www.swallowtailgardenseeds.com/perennials/foxglove.html" TargetMode="External"/><Relationship Id="rId5" Type="http://schemas.openxmlformats.org/officeDocument/2006/relationships/hyperlink" Target="http://www.swallowtailgardenseeds.com/perennials/forgetmenotper.html" TargetMode="External"/><Relationship Id="rId4" Type="http://schemas.openxmlformats.org/officeDocument/2006/relationships/hyperlink" Target="http://www.swallowtailgardenseeds.com/perennials/campanula.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swallowtailgardenseeds.com/perennials/grassesassortedper.html" TargetMode="External"/><Relationship Id="rId2" Type="http://schemas.openxmlformats.org/officeDocument/2006/relationships/hyperlink" Target="http://www.swallowtailgardenseeds.com/perennials/delphinium.html" TargetMode="Externa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hyperlink" Target="http://www.swallowtailgardenseeds.com/perennials/ladysmantle.html"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swallowtailgardenseeds.com/perennials/jupiters_beard.html" TargetMode="External"/><Relationship Id="rId7" Type="http://schemas.openxmlformats.org/officeDocument/2006/relationships/hyperlink" Target="http://www.swallowtailgardenseeds.com/perennials/yarrow.html" TargetMode="External"/><Relationship Id="rId2" Type="http://schemas.openxmlformats.org/officeDocument/2006/relationships/hyperlink" Target="http://www.swallowtailgardenseeds.com/perennials/gaura.html" TargetMode="External"/><Relationship Id="rId1" Type="http://schemas.openxmlformats.org/officeDocument/2006/relationships/slideLayout" Target="../slideLayouts/slideLayout7.xml"/><Relationship Id="rId6" Type="http://schemas.openxmlformats.org/officeDocument/2006/relationships/hyperlink" Target="http://www.swallowtailgardenseeds.com/perennials/stachys.html" TargetMode="External"/><Relationship Id="rId5" Type="http://schemas.openxmlformats.org/officeDocument/2006/relationships/hyperlink" Target="http://www.swallowtailgardenseeds.com/perennials/russiansage.html" TargetMode="External"/><Relationship Id="rId4" Type="http://schemas.openxmlformats.org/officeDocument/2006/relationships/hyperlink" Target="http://www.swallowtailgardenseeds.com/perennials/grassesassortedper.html" TargetMode="External"/><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swallowtailgardenseeds.com/perennials/snowinsummer.html" TargetMode="External"/><Relationship Id="rId2" Type="http://schemas.openxmlformats.org/officeDocument/2006/relationships/hyperlink" Target="http://www.swallowtailgardenseeds.com/perennials/delphinium.html" TargetMode="Externa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http://www.swallowtailgardenseeds.com/perennials/yarrow.html" TargetMode="External"/><Relationship Id="rId4" Type="http://schemas.openxmlformats.org/officeDocument/2006/relationships/hyperlink" Target="http://www.swallowtailgardenseeds.com/perennials/sea_holly.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429000"/>
            <a:ext cx="9144000" cy="3046988"/>
          </a:xfrm>
          <a:prstGeom prst="rect">
            <a:avLst/>
          </a:prstGeom>
          <a:noFill/>
        </p:spPr>
        <p:txBody>
          <a:bodyPr wrap="square" rtlCol="0">
            <a:spAutoFit/>
          </a:bodyPr>
          <a:lstStyle/>
          <a:p>
            <a:r>
              <a:rPr lang="en-US" sz="2400" b="1" dirty="0" smtClean="0"/>
              <a:t/>
            </a:r>
            <a:br>
              <a:rPr lang="en-US" sz="2400" b="1" dirty="0" smtClean="0"/>
            </a:br>
            <a:r>
              <a:rPr lang="en-US" sz="2400" b="1" dirty="0" smtClean="0"/>
              <a:t>BLUE GLOW </a:t>
            </a:r>
            <a:r>
              <a:rPr lang="en-US" sz="2400" b="1" i="1" dirty="0" smtClean="0"/>
              <a:t>Globe Thistle</a:t>
            </a:r>
            <a:endParaRPr lang="en-US" b="1" dirty="0" smtClean="0"/>
          </a:p>
          <a:p>
            <a:r>
              <a:rPr lang="en-US" b="1" i="1" dirty="0" err="1" smtClean="0"/>
              <a:t>Echinops</a:t>
            </a:r>
            <a:r>
              <a:rPr lang="en-US" b="1" i="1" dirty="0" smtClean="0"/>
              <a:t> </a:t>
            </a:r>
            <a:r>
              <a:rPr lang="en-US" b="1" i="1" dirty="0" err="1"/>
              <a:t>bannaticus</a:t>
            </a:r>
            <a:endParaRPr lang="en-US" b="1" dirty="0"/>
          </a:p>
          <a:p>
            <a:r>
              <a:rPr lang="en-US" dirty="0"/>
              <a:t/>
            </a:r>
            <a:br>
              <a:rPr lang="en-US" dirty="0"/>
            </a:br>
            <a:r>
              <a:rPr lang="en-US" dirty="0"/>
              <a:t>This </a:t>
            </a:r>
            <a:r>
              <a:rPr lang="en-US" b="1" dirty="0"/>
              <a:t>dramatic 3-4 foot perennial</a:t>
            </a:r>
            <a:r>
              <a:rPr lang="en-US" dirty="0"/>
              <a:t> has prickly, deeply cut gray-green foliage and many </a:t>
            </a:r>
            <a:r>
              <a:rPr lang="en-US" b="1" dirty="0"/>
              <a:t>2 inch</a:t>
            </a:r>
            <a:br>
              <a:rPr lang="en-US" b="1" dirty="0"/>
            </a:br>
            <a:r>
              <a:rPr lang="en-US" b="1" dirty="0"/>
              <a:t>vibrant blue flowers</a:t>
            </a:r>
            <a:r>
              <a:rPr lang="en-US" dirty="0"/>
              <a:t> in perfectly round heads over a </a:t>
            </a:r>
            <a:r>
              <a:rPr lang="en-US" b="1" dirty="0"/>
              <a:t>long July to </a:t>
            </a:r>
            <a:r>
              <a:rPr lang="en-US" b="1" dirty="0" smtClean="0"/>
              <a:t>September </a:t>
            </a:r>
            <a:r>
              <a:rPr lang="en-US" b="1" dirty="0"/>
              <a:t>season</a:t>
            </a:r>
            <a:r>
              <a:rPr lang="en-US" dirty="0"/>
              <a:t> The flowers</a:t>
            </a:r>
            <a:br>
              <a:rPr lang="en-US" dirty="0"/>
            </a:br>
            <a:r>
              <a:rPr lang="en-US" dirty="0"/>
              <a:t>are outstanding in </a:t>
            </a:r>
            <a:r>
              <a:rPr lang="en-US" b="1" dirty="0"/>
              <a:t>fresh or dried</a:t>
            </a:r>
            <a:r>
              <a:rPr lang="en-US" dirty="0"/>
              <a:t> arrangements. Winter hardy to </a:t>
            </a:r>
            <a:r>
              <a:rPr lang="en-US" b="1" dirty="0"/>
              <a:t>zone 3.</a:t>
            </a:r>
            <a:r>
              <a:rPr lang="en-US" dirty="0"/>
              <a:t> </a:t>
            </a:r>
            <a:r>
              <a:rPr lang="en-US" b="1" dirty="0" smtClean="0"/>
              <a:t>Attract butterflies - Intense blue flower heads - Excellent fresh cut or dried - Combine beautifully with </a:t>
            </a:r>
            <a:r>
              <a:rPr lang="en-US" b="1" dirty="0" err="1" smtClean="0">
                <a:hlinkClick r:id="rId2" tooltip="Gayfeather"/>
              </a:rPr>
              <a:t>Gayfeather</a:t>
            </a:r>
            <a:r>
              <a:rPr lang="en-US" b="1" dirty="0" smtClean="0"/>
              <a:t>, </a:t>
            </a:r>
            <a:r>
              <a:rPr lang="en-US" b="1" dirty="0" smtClean="0">
                <a:hlinkClick r:id="rId3" tooltip="Aster"/>
              </a:rPr>
              <a:t>New York Aster</a:t>
            </a:r>
            <a:r>
              <a:rPr lang="en-US" b="1" dirty="0" smtClean="0"/>
              <a:t>, </a:t>
            </a:r>
            <a:r>
              <a:rPr lang="en-US" b="1" dirty="0" smtClean="0">
                <a:hlinkClick r:id="rId4" tooltip="Oriental poppies"/>
              </a:rPr>
              <a:t>Oriental poppies</a:t>
            </a:r>
            <a:r>
              <a:rPr lang="en-US" b="1" dirty="0" smtClean="0"/>
              <a:t>, and </a:t>
            </a:r>
            <a:r>
              <a:rPr lang="en-US" b="1" dirty="0" smtClean="0">
                <a:hlinkClick r:id="rId5" tooltip="Yarrow"/>
              </a:rPr>
              <a:t>Yarrow</a:t>
            </a:r>
            <a:endParaRPr lang="en-US" b="1" dirty="0" smtClean="0"/>
          </a:p>
          <a:p>
            <a:endParaRPr lang="en-US" dirty="0"/>
          </a:p>
        </p:txBody>
      </p:sp>
      <p:pic>
        <p:nvPicPr>
          <p:cNvPr id="3" name="Picture 2" descr="globe_thistle_blue_glow_.jpg"/>
          <p:cNvPicPr>
            <a:picLocks noChangeAspect="1"/>
          </p:cNvPicPr>
          <p:nvPr/>
        </p:nvPicPr>
        <p:blipFill>
          <a:blip r:embed="rId6" cstate="print"/>
          <a:stretch>
            <a:fillRect/>
          </a:stretch>
        </p:blipFill>
        <p:spPr>
          <a:xfrm>
            <a:off x="5334000" y="0"/>
            <a:ext cx="3810000" cy="3810000"/>
          </a:xfrm>
          <a:prstGeom prst="rect">
            <a:avLst/>
          </a:prstGeom>
        </p:spPr>
      </p:pic>
      <p:pic>
        <p:nvPicPr>
          <p:cNvPr id="4" name="Picture 3" descr="globe_thistle_blue_glow_fl_.jpg"/>
          <p:cNvPicPr>
            <a:picLocks noChangeAspect="1"/>
          </p:cNvPicPr>
          <p:nvPr/>
        </p:nvPicPr>
        <p:blipFill>
          <a:blip r:embed="rId7" cstate="print"/>
          <a:stretch>
            <a:fillRect/>
          </a:stretch>
        </p:blipFill>
        <p:spPr>
          <a:xfrm>
            <a:off x="0" y="0"/>
            <a:ext cx="5397500" cy="381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876800"/>
            <a:ext cx="9144000" cy="2123658"/>
          </a:xfrm>
          <a:prstGeom prst="rect">
            <a:avLst/>
          </a:prstGeom>
        </p:spPr>
        <p:txBody>
          <a:bodyPr wrap="square">
            <a:spAutoFit/>
          </a:bodyPr>
          <a:lstStyle/>
          <a:p>
            <a:r>
              <a:rPr lang="en-US" sz="2400" b="1" dirty="0"/>
              <a:t>EXHIBITION</a:t>
            </a:r>
            <a:r>
              <a:rPr lang="en-US" b="1" dirty="0"/>
              <a:t/>
            </a:r>
            <a:br>
              <a:rPr lang="en-US" b="1" dirty="0"/>
            </a:br>
            <a:r>
              <a:rPr lang="en-US" b="1" i="1" dirty="0"/>
              <a:t>Shasta Daisy </a:t>
            </a:r>
            <a:endParaRPr lang="en-US" b="1" dirty="0"/>
          </a:p>
          <a:p>
            <a:r>
              <a:rPr lang="en-US" dirty="0"/>
              <a:t>Displays </a:t>
            </a:r>
            <a:r>
              <a:rPr lang="en-US" b="1" dirty="0"/>
              <a:t>giant white 5-7 inch, mostly semi and fully double frilled flowers from late spring to September.</a:t>
            </a:r>
            <a:r>
              <a:rPr lang="en-US" dirty="0"/>
              <a:t> Grows to </a:t>
            </a:r>
            <a:r>
              <a:rPr lang="en-US" b="1" dirty="0"/>
              <a:t>3 feet tall.</a:t>
            </a:r>
            <a:r>
              <a:rPr lang="en-US" dirty="0"/>
              <a:t> Winter hardy to </a:t>
            </a:r>
            <a:r>
              <a:rPr lang="en-US" b="1" dirty="0"/>
              <a:t>zone 3</a:t>
            </a:r>
            <a:r>
              <a:rPr lang="en-US" b="1" dirty="0" smtClean="0"/>
              <a:t>.</a:t>
            </a:r>
            <a:r>
              <a:rPr lang="en-US" b="1" dirty="0" smtClean="0"/>
              <a:t> Easy to Grow - Attracts Butterflies - Excellent Cut Flowers - Combines beautifully with </a:t>
            </a:r>
            <a:r>
              <a:rPr lang="en-US" b="1" dirty="0" smtClean="0">
                <a:hlinkClick r:id="rId2" tooltip="Balloon Flower"/>
              </a:rPr>
              <a:t>Balloon Flower</a:t>
            </a:r>
            <a:r>
              <a:rPr lang="en-US" b="1" dirty="0" smtClean="0"/>
              <a:t>, </a:t>
            </a:r>
            <a:r>
              <a:rPr lang="en-US" b="1" dirty="0" smtClean="0">
                <a:hlinkClick r:id="rId3" tooltip="Coreopsis"/>
              </a:rPr>
              <a:t>Coreopsis</a:t>
            </a:r>
            <a:r>
              <a:rPr lang="en-US" b="1" dirty="0" smtClean="0"/>
              <a:t>, </a:t>
            </a:r>
            <a:r>
              <a:rPr lang="en-US" b="1" dirty="0" smtClean="0">
                <a:hlinkClick r:id="rId4" tooltip="Delphinium"/>
              </a:rPr>
              <a:t>Delphinium</a:t>
            </a:r>
            <a:r>
              <a:rPr lang="en-US" b="1" dirty="0" smtClean="0"/>
              <a:t>, </a:t>
            </a:r>
            <a:r>
              <a:rPr lang="en-US" b="1" dirty="0" smtClean="0">
                <a:hlinkClick r:id="rId5" tooltip="Dianthus"/>
              </a:rPr>
              <a:t>Dianthus</a:t>
            </a:r>
            <a:r>
              <a:rPr lang="en-US" b="1" dirty="0" smtClean="0"/>
              <a:t>, </a:t>
            </a:r>
            <a:r>
              <a:rPr lang="en-US" b="1" dirty="0" smtClean="0">
                <a:hlinkClick r:id="rId6" tooltip="Lupine"/>
              </a:rPr>
              <a:t>Lupine</a:t>
            </a:r>
            <a:r>
              <a:rPr lang="en-US" b="1" dirty="0" smtClean="0"/>
              <a:t>, </a:t>
            </a:r>
            <a:r>
              <a:rPr lang="en-US" b="1" dirty="0" err="1" smtClean="0">
                <a:hlinkClick r:id="rId7" tooltip="Nepeta"/>
              </a:rPr>
              <a:t>Nepeta</a:t>
            </a:r>
            <a:r>
              <a:rPr lang="en-US" b="1" dirty="0" smtClean="0"/>
              <a:t>, </a:t>
            </a:r>
            <a:r>
              <a:rPr lang="en-US" b="1" dirty="0" smtClean="0">
                <a:hlinkClick r:id="rId8" tooltip="Sedum"/>
              </a:rPr>
              <a:t>Sedum</a:t>
            </a:r>
            <a:r>
              <a:rPr lang="en-US" b="1" dirty="0" smtClean="0"/>
              <a:t> and </a:t>
            </a:r>
            <a:r>
              <a:rPr lang="en-US" b="1" dirty="0" smtClean="0">
                <a:hlinkClick r:id="rId9" tooltip="Yarrow"/>
              </a:rPr>
              <a:t>Yarrow</a:t>
            </a:r>
            <a:endParaRPr lang="en-US" dirty="0" smtClean="0"/>
          </a:p>
          <a:p>
            <a:endParaRPr lang="en-US" dirty="0"/>
          </a:p>
        </p:txBody>
      </p:sp>
      <p:pic>
        <p:nvPicPr>
          <p:cNvPr id="27650" name="Picture 2" descr="Chrysanthemum, Exhibition, Perennial Flower Garden Seeds"/>
          <p:cNvPicPr>
            <a:picLocks noChangeAspect="1" noChangeArrowheads="1"/>
          </p:cNvPicPr>
          <p:nvPr/>
        </p:nvPicPr>
        <p:blipFill>
          <a:blip r:embed="rId10" cstate="print"/>
          <a:srcRect/>
          <a:stretch>
            <a:fillRect/>
          </a:stretch>
        </p:blipFill>
        <p:spPr bwMode="auto">
          <a:xfrm>
            <a:off x="1981200" y="0"/>
            <a:ext cx="4953000" cy="4953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81400"/>
            <a:ext cx="9144000" cy="3508653"/>
          </a:xfrm>
          <a:prstGeom prst="rect">
            <a:avLst/>
          </a:prstGeom>
        </p:spPr>
        <p:txBody>
          <a:bodyPr wrap="square">
            <a:spAutoFit/>
          </a:bodyPr>
          <a:lstStyle/>
          <a:p>
            <a:r>
              <a:rPr lang="en-US" sz="2400" b="1" dirty="0" smtClean="0"/>
              <a:t>COMPINKIE</a:t>
            </a:r>
            <a:r>
              <a:rPr lang="en-US" b="1" dirty="0"/>
              <a:t/>
            </a:r>
            <a:br>
              <a:rPr lang="en-US" b="1" dirty="0"/>
            </a:br>
            <a:r>
              <a:rPr lang="en-US" b="1" i="1" dirty="0"/>
              <a:t>Wall </a:t>
            </a:r>
            <a:r>
              <a:rPr lang="en-US" b="1" i="1" dirty="0" err="1" smtClean="0"/>
              <a:t>Rockcress</a:t>
            </a:r>
            <a:r>
              <a:rPr lang="en-US" b="1" i="1" dirty="0" smtClean="0"/>
              <a:t> </a:t>
            </a:r>
          </a:p>
          <a:p>
            <a:r>
              <a:rPr lang="en-US" b="1" i="1" dirty="0" err="1" smtClean="0"/>
              <a:t>Arabis</a:t>
            </a:r>
            <a:r>
              <a:rPr lang="en-US" b="1" i="1" dirty="0" smtClean="0"/>
              <a:t> </a:t>
            </a:r>
            <a:r>
              <a:rPr lang="en-US" b="1" i="1" dirty="0" err="1" smtClean="0"/>
              <a:t>caucasica</a:t>
            </a:r>
            <a:endParaRPr lang="en-US" b="1" i="1" dirty="0" smtClean="0"/>
          </a:p>
          <a:p>
            <a:endParaRPr lang="en-US" b="1" dirty="0"/>
          </a:p>
          <a:p>
            <a:r>
              <a:rPr lang="en-US" b="1" dirty="0"/>
              <a:t>Superb evergreen compact spreading cushions are covered with thousands of fragrant rosy flowers in early spring. Grows 4-6 inches tall</a:t>
            </a:r>
            <a:r>
              <a:rPr lang="en-US" b="1" dirty="0" smtClean="0"/>
              <a:t>.</a:t>
            </a:r>
            <a:r>
              <a:rPr lang="en-US" b="1" dirty="0" smtClean="0"/>
              <a:t> This dependable favorite forms an evergreen mat of gray-green leaves 4-6 inches tall and 9-12 inches wide. Plants put on a wonderful spring show, covering themselves with clusters of fragrant bright rose-pink flowers in March and April. An excellent spring bulb cover or use as an edging, ground cover, pattern planting or allow them to scramble over rocks or tumble over walls. Prefers afternoon shade in hot climates. Winter hardy to zone 3. </a:t>
            </a:r>
            <a:r>
              <a:rPr lang="en-US" b="1" dirty="0"/>
              <a:t/>
            </a:r>
            <a:br>
              <a:rPr lang="en-US" b="1" dirty="0"/>
            </a:br>
            <a:endParaRPr lang="en-US" b="1" dirty="0"/>
          </a:p>
        </p:txBody>
      </p:sp>
      <p:pic>
        <p:nvPicPr>
          <p:cNvPr id="26626" name="Picture 2" descr="Wall Rockcress, Compinkie, Perennial Ground Cover Seeds"/>
          <p:cNvPicPr>
            <a:picLocks noChangeAspect="1" noChangeArrowheads="1"/>
          </p:cNvPicPr>
          <p:nvPr/>
        </p:nvPicPr>
        <p:blipFill>
          <a:blip r:embed="rId2" cstate="print"/>
          <a:srcRect/>
          <a:stretch>
            <a:fillRect/>
          </a:stretch>
        </p:blipFill>
        <p:spPr bwMode="auto">
          <a:xfrm>
            <a:off x="2514600" y="0"/>
            <a:ext cx="4038600" cy="40386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00600"/>
            <a:ext cx="8991600" cy="2400657"/>
          </a:xfrm>
          <a:prstGeom prst="rect">
            <a:avLst/>
          </a:prstGeom>
        </p:spPr>
        <p:txBody>
          <a:bodyPr wrap="square">
            <a:spAutoFit/>
          </a:bodyPr>
          <a:lstStyle/>
          <a:p>
            <a:r>
              <a:rPr lang="en-US" sz="2400" b="1" dirty="0"/>
              <a:t>CLOTH OF GOLD</a:t>
            </a:r>
            <a:r>
              <a:rPr lang="en-US" b="1" dirty="0"/>
              <a:t/>
            </a:r>
            <a:br>
              <a:rPr lang="en-US" b="1" dirty="0"/>
            </a:br>
            <a:r>
              <a:rPr lang="en-US" b="1" i="1" dirty="0"/>
              <a:t>Fern-Leaf Yarrow </a:t>
            </a:r>
            <a:endParaRPr lang="en-US" b="1" dirty="0"/>
          </a:p>
          <a:p>
            <a:r>
              <a:rPr lang="en-US" b="1" dirty="0" err="1"/>
              <a:t>Achillea</a:t>
            </a:r>
            <a:r>
              <a:rPr lang="en-US" b="1" dirty="0"/>
              <a:t> </a:t>
            </a:r>
            <a:r>
              <a:rPr lang="en-US" b="1" dirty="0" err="1"/>
              <a:t>filipendula</a:t>
            </a:r>
            <a:endParaRPr lang="en-US" b="1" dirty="0"/>
          </a:p>
          <a:p>
            <a:r>
              <a:rPr lang="en-US" dirty="0"/>
              <a:t>The feathery foliage is deeply cut and the flat </a:t>
            </a:r>
            <a:r>
              <a:rPr lang="en-US" b="1" dirty="0"/>
              <a:t>bright yellow</a:t>
            </a:r>
            <a:r>
              <a:rPr lang="en-US" dirty="0"/>
              <a:t> </a:t>
            </a:r>
            <a:r>
              <a:rPr lang="en-US" dirty="0" err="1"/>
              <a:t>flowerheads</a:t>
            </a:r>
            <a:r>
              <a:rPr lang="en-US" dirty="0"/>
              <a:t> reach </a:t>
            </a:r>
            <a:r>
              <a:rPr lang="en-US" b="1" dirty="0"/>
              <a:t>3-4 inches across.</a:t>
            </a:r>
            <a:r>
              <a:rPr lang="en-US" dirty="0"/>
              <a:t> They are excellent cut flowers. Blooms from </a:t>
            </a:r>
            <a:r>
              <a:rPr lang="en-US" b="1" dirty="0"/>
              <a:t>early summer until frost.</a:t>
            </a:r>
            <a:r>
              <a:rPr lang="en-US" dirty="0"/>
              <a:t> Looks terrific with blue delphiniums or red hot pokers. Grows </a:t>
            </a:r>
            <a:r>
              <a:rPr lang="en-US" b="1" dirty="0"/>
              <a:t>3-4 feet tall.</a:t>
            </a:r>
            <a:r>
              <a:rPr lang="en-US" dirty="0"/>
              <a:t> Winter hardy to </a:t>
            </a:r>
            <a:r>
              <a:rPr lang="en-US" b="1" dirty="0"/>
              <a:t>zone 3.</a:t>
            </a:r>
            <a:r>
              <a:rPr lang="en-US" dirty="0"/>
              <a:t> </a:t>
            </a:r>
            <a:br>
              <a:rPr lang="en-US" dirty="0"/>
            </a:br>
            <a:r>
              <a:rPr lang="en-US" dirty="0"/>
              <a:t/>
            </a:r>
            <a:br>
              <a:rPr lang="en-US" dirty="0"/>
            </a:br>
            <a:endParaRPr lang="en-US" dirty="0"/>
          </a:p>
        </p:txBody>
      </p:sp>
      <p:pic>
        <p:nvPicPr>
          <p:cNvPr id="25602" name="Picture 2" descr="Yarrow, Cloth of Gold Fern-Leaf - Perennial Flower Seeds."/>
          <p:cNvPicPr>
            <a:picLocks noChangeAspect="1" noChangeArrowheads="1"/>
          </p:cNvPicPr>
          <p:nvPr/>
        </p:nvPicPr>
        <p:blipFill>
          <a:blip r:embed="rId2" cstate="print"/>
          <a:srcRect/>
          <a:stretch>
            <a:fillRect/>
          </a:stretch>
        </p:blipFill>
        <p:spPr bwMode="auto">
          <a:xfrm>
            <a:off x="838200" y="0"/>
            <a:ext cx="7437120" cy="4648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86200"/>
            <a:ext cx="9144000" cy="2954655"/>
          </a:xfrm>
          <a:prstGeom prst="rect">
            <a:avLst/>
          </a:prstGeom>
        </p:spPr>
        <p:txBody>
          <a:bodyPr wrap="square">
            <a:spAutoFit/>
          </a:bodyPr>
          <a:lstStyle/>
          <a:p>
            <a:r>
              <a:rPr lang="en-US" dirty="0"/>
              <a:t/>
            </a:r>
            <a:br>
              <a:rPr lang="en-US" dirty="0"/>
            </a:br>
            <a:r>
              <a:rPr lang="en-US" dirty="0"/>
              <a:t/>
            </a:r>
            <a:br>
              <a:rPr lang="en-US" dirty="0"/>
            </a:br>
            <a:r>
              <a:rPr lang="en-US" sz="2400" b="1" dirty="0" smtClean="0"/>
              <a:t>SUSIE </a:t>
            </a:r>
            <a:r>
              <a:rPr lang="en-US" sz="2400" b="1" dirty="0"/>
              <a:t>MIX</a:t>
            </a:r>
            <a:r>
              <a:rPr lang="en-US" b="1" dirty="0"/>
              <a:t/>
            </a:r>
            <a:br>
              <a:rPr lang="en-US" b="1" dirty="0"/>
            </a:br>
            <a:r>
              <a:rPr lang="en-US" b="1" i="1" dirty="0"/>
              <a:t>Black-Eyed Susan Vine </a:t>
            </a:r>
            <a:r>
              <a:rPr lang="en-US" dirty="0" smtClean="0"/>
              <a:t/>
            </a:r>
            <a:br>
              <a:rPr lang="en-US" dirty="0" smtClean="0"/>
            </a:br>
            <a:r>
              <a:rPr lang="en-US" b="1" i="1" dirty="0" err="1" smtClean="0"/>
              <a:t>Thunbergia</a:t>
            </a:r>
            <a:r>
              <a:rPr lang="en-US" b="1" i="1" dirty="0" smtClean="0"/>
              <a:t> </a:t>
            </a:r>
            <a:r>
              <a:rPr lang="en-US" b="1" i="1" dirty="0" err="1" smtClean="0"/>
              <a:t>alata</a:t>
            </a:r>
            <a:endParaRPr lang="en-US" b="1" dirty="0"/>
          </a:p>
          <a:p>
            <a:r>
              <a:rPr lang="en-US" dirty="0"/>
              <a:t>A formula mix of </a:t>
            </a:r>
            <a:r>
              <a:rPr lang="en-US" b="1" dirty="0"/>
              <a:t>orange, yellow and white blooms with or without contrasting dark eyes</a:t>
            </a:r>
            <a:r>
              <a:rPr lang="en-US" b="1" dirty="0" smtClean="0"/>
              <a:t>.</a:t>
            </a:r>
            <a:r>
              <a:rPr lang="en-US" dirty="0" smtClean="0"/>
              <a:t> </a:t>
            </a:r>
            <a:br>
              <a:rPr lang="en-US" dirty="0" smtClean="0"/>
            </a:br>
            <a:r>
              <a:rPr lang="en-US" dirty="0" smtClean="0"/>
              <a:t>A trailing or twining annual vine with triangular 3 inch leaves and masses of </a:t>
            </a:r>
            <a:r>
              <a:rPr lang="en-US" b="1" i="1" dirty="0" smtClean="0"/>
              <a:t>1-1.5 inch </a:t>
            </a:r>
            <a:r>
              <a:rPr lang="en-US" b="1" i="1" dirty="0" err="1" smtClean="0"/>
              <a:t>inch</a:t>
            </a:r>
            <a:r>
              <a:rPr lang="en-US" b="1" i="1" dirty="0" smtClean="0"/>
              <a:t> wide tubular flowers with or without contrasting dark eyes.</a:t>
            </a:r>
            <a:r>
              <a:rPr lang="en-US" dirty="0" smtClean="0"/>
              <a:t> Colors include </a:t>
            </a:r>
            <a:r>
              <a:rPr lang="en-US" b="1" i="1" dirty="0" smtClean="0"/>
              <a:t>orange, yellow and white.</a:t>
            </a:r>
            <a:r>
              <a:rPr lang="en-US" dirty="0" smtClean="0"/>
              <a:t> Use as a </a:t>
            </a:r>
            <a:r>
              <a:rPr lang="en-US" b="1" i="1" dirty="0" smtClean="0"/>
              <a:t>ground cover,</a:t>
            </a:r>
            <a:r>
              <a:rPr lang="en-US" dirty="0" smtClean="0"/>
              <a:t> in </a:t>
            </a:r>
            <a:r>
              <a:rPr lang="en-US" b="1" i="1" dirty="0" smtClean="0"/>
              <a:t>hanging baskets</a:t>
            </a:r>
            <a:r>
              <a:rPr lang="en-US" dirty="0" smtClean="0"/>
              <a:t> or train on a </a:t>
            </a:r>
            <a:r>
              <a:rPr lang="en-US" b="1" i="1" dirty="0" smtClean="0"/>
              <a:t>trellis</a:t>
            </a:r>
            <a:r>
              <a:rPr lang="en-US" dirty="0" smtClean="0"/>
              <a:t> or strings.</a:t>
            </a:r>
            <a:r>
              <a:rPr lang="en-US" b="1" dirty="0" smtClean="0"/>
              <a:t> </a:t>
            </a:r>
            <a:r>
              <a:rPr lang="en-US" b="1" dirty="0" smtClean="0"/>
              <a:t> </a:t>
            </a:r>
            <a:r>
              <a:rPr lang="en-US" dirty="0"/>
              <a:t/>
            </a:r>
            <a:br>
              <a:rPr lang="en-US" dirty="0"/>
            </a:br>
            <a:endParaRPr lang="en-US" dirty="0"/>
          </a:p>
        </p:txBody>
      </p:sp>
      <p:pic>
        <p:nvPicPr>
          <p:cNvPr id="21506" name="Picture 2" descr="Black-Eyed Susan Vine, Susie Mix, Flowering Vine Garden Seeds"/>
          <p:cNvPicPr>
            <a:picLocks noChangeAspect="1" noChangeArrowheads="1"/>
          </p:cNvPicPr>
          <p:nvPr/>
        </p:nvPicPr>
        <p:blipFill>
          <a:blip r:embed="rId2" cstate="print"/>
          <a:srcRect/>
          <a:stretch>
            <a:fillRect/>
          </a:stretch>
        </p:blipFill>
        <p:spPr bwMode="auto">
          <a:xfrm>
            <a:off x="2362200" y="0"/>
            <a:ext cx="4876800" cy="4876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029200"/>
            <a:ext cx="9144000" cy="2400657"/>
          </a:xfrm>
          <a:prstGeom prst="rect">
            <a:avLst/>
          </a:prstGeom>
        </p:spPr>
        <p:txBody>
          <a:bodyPr wrap="square">
            <a:spAutoFit/>
          </a:bodyPr>
          <a:lstStyle/>
          <a:p>
            <a:r>
              <a:rPr lang="en-US" sz="2400" b="1" dirty="0"/>
              <a:t>BIBOR FELHO</a:t>
            </a:r>
            <a:r>
              <a:rPr lang="en-US" b="1" dirty="0"/>
              <a:t/>
            </a:r>
            <a:br>
              <a:rPr lang="en-US" b="1" dirty="0"/>
            </a:br>
            <a:r>
              <a:rPr lang="en-US" b="1" i="1" dirty="0"/>
              <a:t>Zebra Hollyhock </a:t>
            </a:r>
            <a:endParaRPr lang="en-US" b="1" dirty="0"/>
          </a:p>
          <a:p>
            <a:r>
              <a:rPr lang="en-US" dirty="0"/>
              <a:t>A hardy, </a:t>
            </a:r>
            <a:r>
              <a:rPr lang="en-US" b="1" dirty="0"/>
              <a:t>free blooming perennial</a:t>
            </a:r>
            <a:r>
              <a:rPr lang="en-US" dirty="0"/>
              <a:t> which produces </a:t>
            </a:r>
            <a:r>
              <a:rPr lang="en-US" b="1" dirty="0"/>
              <a:t>purple</a:t>
            </a:r>
            <a:r>
              <a:rPr lang="en-US" dirty="0"/>
              <a:t> </a:t>
            </a:r>
            <a:r>
              <a:rPr lang="en-US" dirty="0" smtClean="0"/>
              <a:t>hibiscus-like </a:t>
            </a:r>
            <a:r>
              <a:rPr lang="en-US" dirty="0"/>
              <a:t>blooms with </a:t>
            </a:r>
            <a:r>
              <a:rPr lang="en-US" b="1" dirty="0"/>
              <a:t>deep plum veining all summer long.</a:t>
            </a:r>
            <a:r>
              <a:rPr lang="en-US" dirty="0"/>
              <a:t> The tall, sturdy </a:t>
            </a:r>
            <a:r>
              <a:rPr lang="en-US" dirty="0" smtClean="0"/>
              <a:t>plants </a:t>
            </a:r>
            <a:r>
              <a:rPr lang="en-US" dirty="0"/>
              <a:t>grow </a:t>
            </a:r>
            <a:r>
              <a:rPr lang="en-US" b="1" dirty="0"/>
              <a:t>3-4 feet tall.</a:t>
            </a:r>
            <a:r>
              <a:rPr lang="en-US" dirty="0"/>
              <a:t> Good for borders and backgrounds and is </a:t>
            </a:r>
            <a:r>
              <a:rPr lang="en-US" b="1" dirty="0"/>
              <a:t>excellent for cutting.</a:t>
            </a:r>
            <a:r>
              <a:rPr lang="en-US" dirty="0"/>
              <a:t> "</a:t>
            </a:r>
            <a:r>
              <a:rPr lang="en-US" dirty="0" err="1"/>
              <a:t>Bibor</a:t>
            </a:r>
            <a:r>
              <a:rPr lang="en-US" dirty="0"/>
              <a:t> </a:t>
            </a:r>
            <a:r>
              <a:rPr lang="en-US" dirty="0" err="1"/>
              <a:t>Felho</a:t>
            </a:r>
            <a:r>
              <a:rPr lang="en-US" dirty="0"/>
              <a:t>" is Hungarian for "Purple Haze." Winter hardy to </a:t>
            </a:r>
            <a:r>
              <a:rPr lang="en-US" b="1" dirty="0"/>
              <a:t>zone 3.</a:t>
            </a:r>
            <a:endParaRPr lang="en-US" dirty="0"/>
          </a:p>
          <a:p>
            <a:r>
              <a:rPr lang="en-US" dirty="0"/>
              <a:t/>
            </a:r>
            <a:br>
              <a:rPr lang="en-US" dirty="0"/>
            </a:br>
            <a:endParaRPr lang="en-US" dirty="0"/>
          </a:p>
        </p:txBody>
      </p:sp>
      <p:pic>
        <p:nvPicPr>
          <p:cNvPr id="44034" name="Picture 2" descr="Zebra Hollyhock, Bibor Felho, Garden Seeds - Perennial Flower Seeds."/>
          <p:cNvPicPr>
            <a:picLocks noChangeAspect="1" noChangeArrowheads="1"/>
          </p:cNvPicPr>
          <p:nvPr/>
        </p:nvPicPr>
        <p:blipFill>
          <a:blip r:embed="rId2" cstate="print"/>
          <a:srcRect/>
          <a:stretch>
            <a:fillRect/>
          </a:stretch>
        </p:blipFill>
        <p:spPr bwMode="auto">
          <a:xfrm>
            <a:off x="1828800" y="0"/>
            <a:ext cx="4953000" cy="4953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953000"/>
            <a:ext cx="9144000" cy="1569660"/>
          </a:xfrm>
          <a:prstGeom prst="rect">
            <a:avLst/>
          </a:prstGeom>
        </p:spPr>
        <p:txBody>
          <a:bodyPr wrap="square">
            <a:spAutoFit/>
          </a:bodyPr>
          <a:lstStyle/>
          <a:p>
            <a:r>
              <a:rPr lang="en-US" sz="2400" b="1" dirty="0"/>
              <a:t>SWEET 'N' NEAT SCARLET</a:t>
            </a:r>
            <a:r>
              <a:rPr lang="en-US" b="1" dirty="0"/>
              <a:t/>
            </a:r>
            <a:br>
              <a:rPr lang="en-US" b="1" dirty="0"/>
            </a:br>
            <a:r>
              <a:rPr lang="en-US" b="1" i="1" dirty="0"/>
              <a:t>Patio Tomato </a:t>
            </a:r>
            <a:endParaRPr lang="en-US" b="1" dirty="0"/>
          </a:p>
          <a:p>
            <a:r>
              <a:rPr lang="en-US" b="1" i="1" dirty="0"/>
              <a:t>60 days</a:t>
            </a:r>
            <a:endParaRPr lang="en-US" b="1" dirty="0"/>
          </a:p>
          <a:p>
            <a:r>
              <a:rPr lang="en-US" dirty="0"/>
              <a:t>Dwarf, compact, branching 12-18 inch plants produce masses of tasty round 1 inch scarlet fruits. An outstanding selection for containers 5 or more inches in diameter. Determinate.</a:t>
            </a:r>
          </a:p>
        </p:txBody>
      </p:sp>
      <p:pic>
        <p:nvPicPr>
          <p:cNvPr id="20482" name="Picture 2" descr="http://www.swallowtailgardenseeds.com/assets/tomato_cherry_sweet_n_neat_scarlet_2.jpg"/>
          <p:cNvPicPr>
            <a:picLocks noChangeAspect="1" noChangeArrowheads="1"/>
          </p:cNvPicPr>
          <p:nvPr/>
        </p:nvPicPr>
        <p:blipFill>
          <a:blip r:embed="rId2" cstate="print"/>
          <a:srcRect/>
          <a:stretch>
            <a:fillRect/>
          </a:stretch>
        </p:blipFill>
        <p:spPr bwMode="auto">
          <a:xfrm>
            <a:off x="2590800" y="0"/>
            <a:ext cx="3886200" cy="481009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0"/>
            <a:ext cx="9144000" cy="2123658"/>
          </a:xfrm>
          <a:prstGeom prst="rect">
            <a:avLst/>
          </a:prstGeom>
        </p:spPr>
        <p:txBody>
          <a:bodyPr wrap="square">
            <a:spAutoFit/>
          </a:bodyPr>
          <a:lstStyle/>
          <a:p>
            <a:r>
              <a:rPr lang="en-US" sz="2400" b="1" dirty="0"/>
              <a:t>TUMBLING TOM RED</a:t>
            </a:r>
            <a:r>
              <a:rPr lang="en-US" b="1" dirty="0"/>
              <a:t/>
            </a:r>
            <a:br>
              <a:rPr lang="en-US" b="1" dirty="0"/>
            </a:br>
            <a:r>
              <a:rPr lang="en-US" b="1" i="1" dirty="0"/>
              <a:t>Patio Tomato </a:t>
            </a:r>
            <a:endParaRPr lang="en-US" b="1" dirty="0"/>
          </a:p>
          <a:p>
            <a:r>
              <a:rPr lang="en-US" b="1" i="1" dirty="0"/>
              <a:t>75 days</a:t>
            </a:r>
            <a:endParaRPr lang="en-US" b="1" dirty="0"/>
          </a:p>
          <a:p>
            <a:r>
              <a:rPr lang="en-US" dirty="0"/>
              <a:t>Quickly produces sweet and delicious 1-2 inch red round fruits on vigorous, weeping 2 foot plants. These cascading beauties are perfect for hanging baskets, window boxes or patio containers. 3 plants per 10 inch container will put on a delightful show and provide loads of tasty summer fruit. The Tumbling Toms are among our favorite ornamental edibles.</a:t>
            </a:r>
          </a:p>
        </p:txBody>
      </p:sp>
      <p:pic>
        <p:nvPicPr>
          <p:cNvPr id="31746" name="Picture 2" descr="Tomato, Tumbling Tom Red, Vegetable Garden Seeds"/>
          <p:cNvPicPr>
            <a:picLocks noChangeAspect="1" noChangeArrowheads="1"/>
          </p:cNvPicPr>
          <p:nvPr/>
        </p:nvPicPr>
        <p:blipFill>
          <a:blip r:embed="rId2" cstate="print"/>
          <a:srcRect/>
          <a:stretch>
            <a:fillRect/>
          </a:stretch>
        </p:blipFill>
        <p:spPr bwMode="auto">
          <a:xfrm>
            <a:off x="1905000" y="0"/>
            <a:ext cx="4648200" cy="4648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181600"/>
            <a:ext cx="9144000" cy="1569660"/>
          </a:xfrm>
          <a:prstGeom prst="rect">
            <a:avLst/>
          </a:prstGeom>
        </p:spPr>
        <p:txBody>
          <a:bodyPr wrap="square">
            <a:spAutoFit/>
          </a:bodyPr>
          <a:lstStyle/>
          <a:p>
            <a:r>
              <a:rPr lang="en-US" sz="2400" b="1" dirty="0"/>
              <a:t>BLACK CHERRY</a:t>
            </a:r>
            <a:r>
              <a:rPr lang="en-US" b="1" dirty="0"/>
              <a:t/>
            </a:r>
            <a:br>
              <a:rPr lang="en-US" b="1" dirty="0"/>
            </a:br>
            <a:r>
              <a:rPr lang="en-US" b="1" i="1" dirty="0"/>
              <a:t>Cherry Tomato </a:t>
            </a:r>
            <a:endParaRPr lang="en-US" b="1" dirty="0"/>
          </a:p>
          <a:p>
            <a:r>
              <a:rPr lang="en-US" b="1" i="1" dirty="0" smtClean="0"/>
              <a:t>68 </a:t>
            </a:r>
            <a:r>
              <a:rPr lang="en-US" b="1" i="1" dirty="0"/>
              <a:t>days</a:t>
            </a:r>
            <a:endParaRPr lang="en-US" b="1" dirty="0"/>
          </a:p>
          <a:p>
            <a:r>
              <a:rPr lang="en-US" dirty="0"/>
              <a:t>An outstanding rich-flavored round mahogany colored cherry tomato produced with great freedom on vigorous, tall indeterminate vines</a:t>
            </a:r>
          </a:p>
        </p:txBody>
      </p:sp>
      <p:pic>
        <p:nvPicPr>
          <p:cNvPr id="30722" name="Picture 2" descr="Tomato, Black Cherry, Vegetable Garden Seeds"/>
          <p:cNvPicPr>
            <a:picLocks noChangeAspect="1" noChangeArrowheads="1"/>
          </p:cNvPicPr>
          <p:nvPr/>
        </p:nvPicPr>
        <p:blipFill>
          <a:blip r:embed="rId2" cstate="print"/>
          <a:srcRect/>
          <a:stretch>
            <a:fillRect/>
          </a:stretch>
        </p:blipFill>
        <p:spPr bwMode="auto">
          <a:xfrm>
            <a:off x="1828800" y="0"/>
            <a:ext cx="5029200" cy="50292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288340"/>
            <a:ext cx="9144000" cy="1569660"/>
          </a:xfrm>
          <a:prstGeom prst="rect">
            <a:avLst/>
          </a:prstGeom>
        </p:spPr>
        <p:txBody>
          <a:bodyPr wrap="square">
            <a:spAutoFit/>
          </a:bodyPr>
          <a:lstStyle/>
          <a:p>
            <a:r>
              <a:rPr lang="en-US" sz="2400" b="1" dirty="0"/>
              <a:t>MULE TEAM</a:t>
            </a:r>
            <a:r>
              <a:rPr lang="en-US" b="1" dirty="0"/>
              <a:t/>
            </a:r>
            <a:br>
              <a:rPr lang="en-US" b="1" dirty="0"/>
            </a:br>
            <a:r>
              <a:rPr lang="en-US" b="1" i="1" dirty="0"/>
              <a:t>Tomato </a:t>
            </a:r>
            <a:r>
              <a:rPr lang="en-US" b="1" dirty="0" smtClean="0"/>
              <a:t> </a:t>
            </a:r>
            <a:r>
              <a:rPr lang="en-US" b="1" i="1" dirty="0" smtClean="0"/>
              <a:t>80 </a:t>
            </a:r>
            <a:r>
              <a:rPr lang="en-US" b="1" i="1" dirty="0"/>
              <a:t>days</a:t>
            </a:r>
            <a:endParaRPr lang="en-US" b="1" dirty="0"/>
          </a:p>
          <a:p>
            <a:r>
              <a:rPr lang="en-US" b="1" dirty="0"/>
              <a:t>Vigorous indeterminate vines bear great quantities of bright red 8 ounce tomatoes with great flavor and texture. Produces over a very long season and is an excellent choice for your "main crop" tomato.</a:t>
            </a:r>
          </a:p>
        </p:txBody>
      </p:sp>
      <p:pic>
        <p:nvPicPr>
          <p:cNvPr id="29698" name="Picture 2" descr="Tomato, Mule Team, Vegetable Garden Seeds"/>
          <p:cNvPicPr>
            <a:picLocks noChangeAspect="1" noChangeArrowheads="1"/>
          </p:cNvPicPr>
          <p:nvPr/>
        </p:nvPicPr>
        <p:blipFill>
          <a:blip r:embed="rId2" cstate="print"/>
          <a:srcRect/>
          <a:stretch>
            <a:fillRect/>
          </a:stretch>
        </p:blipFill>
        <p:spPr bwMode="auto">
          <a:xfrm>
            <a:off x="1752600" y="0"/>
            <a:ext cx="5105400" cy="51054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029200"/>
            <a:ext cx="9144000" cy="1569660"/>
          </a:xfrm>
          <a:prstGeom prst="rect">
            <a:avLst/>
          </a:prstGeom>
        </p:spPr>
        <p:txBody>
          <a:bodyPr wrap="square">
            <a:spAutoFit/>
          </a:bodyPr>
          <a:lstStyle/>
          <a:p>
            <a:r>
              <a:rPr lang="en-US" sz="2400" b="1" dirty="0"/>
              <a:t>DELICIOUS</a:t>
            </a:r>
            <a:r>
              <a:rPr lang="en-US" b="1" dirty="0"/>
              <a:t/>
            </a:r>
            <a:br>
              <a:rPr lang="en-US" b="1" dirty="0"/>
            </a:br>
            <a:r>
              <a:rPr lang="en-US" b="1" i="1" dirty="0"/>
              <a:t>Tomato </a:t>
            </a:r>
            <a:r>
              <a:rPr lang="en-US" b="1" i="1" dirty="0" smtClean="0"/>
              <a:t>78 </a:t>
            </a:r>
            <a:r>
              <a:rPr lang="en-US" b="1" i="1" dirty="0"/>
              <a:t>days</a:t>
            </a:r>
            <a:endParaRPr lang="en-US" b="1" dirty="0"/>
          </a:p>
          <a:p>
            <a:r>
              <a:rPr lang="en-US" b="1" dirty="0"/>
              <a:t>The huge, meaty fruits are frequently 2 to 3 pounds each and deliver excellent flavor with very little cracking. </a:t>
            </a:r>
            <a:r>
              <a:rPr lang="en-US" b="1" dirty="0" err="1"/>
              <a:t>Declicious</a:t>
            </a:r>
            <a:r>
              <a:rPr lang="en-US" b="1" dirty="0"/>
              <a:t> holds the world's record (over 7 pounds) for the largest tomato ever grown. Indeterminate vines.</a:t>
            </a:r>
          </a:p>
        </p:txBody>
      </p:sp>
      <p:pic>
        <p:nvPicPr>
          <p:cNvPr id="28674" name="Picture 2" descr="Tomato, Delicious, Vegetable Garden Seeds"/>
          <p:cNvPicPr>
            <a:picLocks noChangeAspect="1" noChangeArrowheads="1"/>
          </p:cNvPicPr>
          <p:nvPr/>
        </p:nvPicPr>
        <p:blipFill>
          <a:blip r:embed="rId2" cstate="print"/>
          <a:srcRect/>
          <a:stretch>
            <a:fillRect/>
          </a:stretch>
        </p:blipFill>
        <p:spPr bwMode="auto">
          <a:xfrm>
            <a:off x="1524000" y="0"/>
            <a:ext cx="4876800" cy="4876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utterfly Weed, Orange - Garden Seeds, Perennial Flower Garden Seeds"/>
          <p:cNvPicPr>
            <a:picLocks noChangeAspect="1" noChangeArrowheads="1"/>
          </p:cNvPicPr>
          <p:nvPr/>
        </p:nvPicPr>
        <p:blipFill>
          <a:blip r:embed="rId2" cstate="print"/>
          <a:srcRect/>
          <a:stretch>
            <a:fillRect/>
          </a:stretch>
        </p:blipFill>
        <p:spPr bwMode="auto">
          <a:xfrm>
            <a:off x="0" y="0"/>
            <a:ext cx="4572000" cy="4572000"/>
          </a:xfrm>
          <a:prstGeom prst="rect">
            <a:avLst/>
          </a:prstGeom>
          <a:noFill/>
        </p:spPr>
      </p:pic>
      <p:pic>
        <p:nvPicPr>
          <p:cNvPr id="7172" name="Picture 4" descr="Butterfly Weed, Orange - Garden Seeds, Perennial Flower Garden Seeds"/>
          <p:cNvPicPr>
            <a:picLocks noChangeAspect="1" noChangeArrowheads="1"/>
          </p:cNvPicPr>
          <p:nvPr/>
        </p:nvPicPr>
        <p:blipFill>
          <a:blip r:embed="rId3" cstate="print"/>
          <a:srcRect/>
          <a:stretch>
            <a:fillRect/>
          </a:stretch>
        </p:blipFill>
        <p:spPr bwMode="auto">
          <a:xfrm>
            <a:off x="4572000" y="0"/>
            <a:ext cx="4572000" cy="4572000"/>
          </a:xfrm>
          <a:prstGeom prst="rect">
            <a:avLst/>
          </a:prstGeom>
          <a:noFill/>
        </p:spPr>
      </p:pic>
      <p:sp>
        <p:nvSpPr>
          <p:cNvPr id="4" name="Rectangle 3"/>
          <p:cNvSpPr/>
          <p:nvPr/>
        </p:nvSpPr>
        <p:spPr>
          <a:xfrm>
            <a:off x="0" y="4876800"/>
            <a:ext cx="9144000" cy="1354217"/>
          </a:xfrm>
          <a:prstGeom prst="rect">
            <a:avLst/>
          </a:prstGeom>
        </p:spPr>
        <p:txBody>
          <a:bodyPr wrap="square">
            <a:spAutoFit/>
          </a:bodyPr>
          <a:lstStyle/>
          <a:p>
            <a:r>
              <a:rPr lang="en-US" sz="2800" b="1" dirty="0"/>
              <a:t>BUTTERFLY WEED </a:t>
            </a:r>
            <a:r>
              <a:rPr lang="en-US" sz="2800" b="1" dirty="0" smtClean="0"/>
              <a:t>(</a:t>
            </a:r>
            <a:r>
              <a:rPr lang="en-US" sz="2800" b="1" dirty="0"/>
              <a:t>Orange)</a:t>
            </a:r>
          </a:p>
          <a:p>
            <a:r>
              <a:rPr lang="en-US" b="1" i="1" dirty="0" err="1"/>
              <a:t>Asclepias</a:t>
            </a:r>
            <a:r>
              <a:rPr lang="en-US" b="1" i="1" dirty="0"/>
              <a:t> </a:t>
            </a:r>
            <a:r>
              <a:rPr lang="en-US" b="1" i="1" dirty="0" err="1"/>
              <a:t>tuberosa</a:t>
            </a:r>
            <a:endParaRPr lang="en-US" b="1" dirty="0"/>
          </a:p>
          <a:p>
            <a:r>
              <a:rPr lang="en-US" b="1" dirty="0"/>
              <a:t>3 foot</a:t>
            </a:r>
            <a:r>
              <a:rPr lang="en-US" dirty="0"/>
              <a:t> plants produce large </a:t>
            </a:r>
            <a:r>
              <a:rPr lang="en-US" b="1" dirty="0"/>
              <a:t>6 inch clusters of vibrant orange</a:t>
            </a:r>
            <a:r>
              <a:rPr lang="en-US" dirty="0"/>
              <a:t> flowers that attract swarms of </a:t>
            </a:r>
            <a:r>
              <a:rPr lang="en-US" b="1" dirty="0"/>
              <a:t>butterflies</a:t>
            </a:r>
            <a:r>
              <a:rPr lang="en-US" dirty="0"/>
              <a:t> in summer. Winter hardy to </a:t>
            </a:r>
            <a:r>
              <a:rPr lang="en-US" b="1" dirty="0"/>
              <a:t>zone 3.</a:t>
            </a:r>
            <a:r>
              <a:rPr lang="en-US"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953000"/>
            <a:ext cx="9144000" cy="1569660"/>
          </a:xfrm>
          <a:prstGeom prst="rect">
            <a:avLst/>
          </a:prstGeom>
        </p:spPr>
        <p:txBody>
          <a:bodyPr wrap="square">
            <a:spAutoFit/>
          </a:bodyPr>
          <a:lstStyle/>
          <a:p>
            <a:r>
              <a:rPr lang="en-US" sz="2400" b="1" dirty="0"/>
              <a:t>FAT 'N SASSY</a:t>
            </a:r>
            <a:r>
              <a:rPr lang="en-US" b="1" dirty="0"/>
              <a:t/>
            </a:r>
            <a:br>
              <a:rPr lang="en-US" b="1" dirty="0"/>
            </a:br>
            <a:r>
              <a:rPr lang="en-US" b="1" i="1" dirty="0"/>
              <a:t>Bell Pepper </a:t>
            </a:r>
            <a:endParaRPr lang="en-US" b="1" dirty="0"/>
          </a:p>
          <a:p>
            <a:r>
              <a:rPr lang="en-US" b="1" i="1" dirty="0"/>
              <a:t>65 days</a:t>
            </a:r>
            <a:endParaRPr lang="en-US" b="1" dirty="0"/>
          </a:p>
          <a:p>
            <a:r>
              <a:rPr lang="en-US" dirty="0"/>
              <a:t>Heavy, thick-walled 4.5 inch tasty green bells ripen to red. A particularly valuable bell pepper in short season areas, it is heavy yielding and disease resistant.</a:t>
            </a:r>
          </a:p>
        </p:txBody>
      </p:sp>
      <p:pic>
        <p:nvPicPr>
          <p:cNvPr id="36866" name="Picture 2" descr="Pepper, Fat 'N' Sassy, Vegetable Garden Seeds"/>
          <p:cNvPicPr>
            <a:picLocks noChangeAspect="1" noChangeArrowheads="1"/>
          </p:cNvPicPr>
          <p:nvPr/>
        </p:nvPicPr>
        <p:blipFill>
          <a:blip r:embed="rId2" cstate="print"/>
          <a:srcRect/>
          <a:stretch>
            <a:fillRect/>
          </a:stretch>
        </p:blipFill>
        <p:spPr bwMode="auto">
          <a:xfrm>
            <a:off x="1905000" y="0"/>
            <a:ext cx="4724400" cy="47244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288340"/>
            <a:ext cx="9144000" cy="1569660"/>
          </a:xfrm>
          <a:prstGeom prst="rect">
            <a:avLst/>
          </a:prstGeom>
        </p:spPr>
        <p:txBody>
          <a:bodyPr wrap="square">
            <a:spAutoFit/>
          </a:bodyPr>
          <a:lstStyle/>
          <a:p>
            <a:r>
              <a:rPr lang="en-US" sz="2400" b="1" dirty="0"/>
              <a:t>BIG BERTHA</a:t>
            </a:r>
            <a:r>
              <a:rPr lang="en-US" b="1" dirty="0"/>
              <a:t/>
            </a:r>
            <a:br>
              <a:rPr lang="en-US" b="1" dirty="0"/>
            </a:br>
            <a:r>
              <a:rPr lang="en-US" b="1" i="1" dirty="0"/>
              <a:t>Bell Pepper </a:t>
            </a:r>
            <a:endParaRPr lang="en-US" b="1" dirty="0"/>
          </a:p>
          <a:p>
            <a:r>
              <a:rPr lang="en-US" b="1" i="1" dirty="0"/>
              <a:t>72 days</a:t>
            </a:r>
            <a:endParaRPr lang="en-US" b="1" dirty="0"/>
          </a:p>
          <a:p>
            <a:r>
              <a:rPr lang="en-US" dirty="0"/>
              <a:t>Giant four lobed deep green fruits measure up to 8-inches long and 4-inches wide. A widely adapted, proven performer that is great for salads, freezing or stuffing. </a:t>
            </a:r>
            <a:r>
              <a:rPr lang="en-US" b="1" dirty="0"/>
              <a:t>Highly recommended</a:t>
            </a:r>
            <a:endParaRPr lang="en-US" dirty="0"/>
          </a:p>
        </p:txBody>
      </p:sp>
      <p:pic>
        <p:nvPicPr>
          <p:cNvPr id="35842" name="Picture 2" descr="Bell Peppers, Big Bertha, Vegetable Garden Seeds"/>
          <p:cNvPicPr>
            <a:picLocks noChangeAspect="1" noChangeArrowheads="1"/>
          </p:cNvPicPr>
          <p:nvPr/>
        </p:nvPicPr>
        <p:blipFill>
          <a:blip r:embed="rId2" cstate="print"/>
          <a:srcRect/>
          <a:stretch>
            <a:fillRect/>
          </a:stretch>
        </p:blipFill>
        <p:spPr bwMode="auto">
          <a:xfrm>
            <a:off x="1752600" y="0"/>
            <a:ext cx="5181600" cy="51816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10200"/>
            <a:ext cx="9144000" cy="1846659"/>
          </a:xfrm>
          <a:prstGeom prst="rect">
            <a:avLst/>
          </a:prstGeom>
        </p:spPr>
        <p:txBody>
          <a:bodyPr wrap="square">
            <a:spAutoFit/>
          </a:bodyPr>
          <a:lstStyle/>
          <a:p>
            <a:r>
              <a:rPr lang="en-US" sz="2400" b="1" dirty="0"/>
              <a:t>CHOCOLATE BEAUTY HYBRID</a:t>
            </a:r>
            <a:r>
              <a:rPr lang="en-US" b="1" dirty="0"/>
              <a:t/>
            </a:r>
            <a:br>
              <a:rPr lang="en-US" b="1" dirty="0"/>
            </a:br>
            <a:r>
              <a:rPr lang="en-US" b="1" i="1" dirty="0"/>
              <a:t>Bell </a:t>
            </a:r>
            <a:r>
              <a:rPr lang="en-US" b="1" i="1" dirty="0" smtClean="0"/>
              <a:t>Pepper</a:t>
            </a:r>
            <a:endParaRPr lang="en-US" b="1" dirty="0"/>
          </a:p>
          <a:p>
            <a:r>
              <a:rPr lang="en-US" b="1" i="1" dirty="0"/>
              <a:t>85 days</a:t>
            </a:r>
            <a:endParaRPr lang="en-US" b="1" dirty="0"/>
          </a:p>
          <a:p>
            <a:r>
              <a:rPr lang="en-US" dirty="0"/>
              <a:t>Gourmet quality, sweet and delicious bells mature from green to a rich chocolate color.</a:t>
            </a:r>
          </a:p>
          <a:p>
            <a:r>
              <a:rPr lang="en-US" dirty="0"/>
              <a:t/>
            </a:r>
            <a:br>
              <a:rPr lang="en-US" dirty="0"/>
            </a:br>
            <a:endParaRPr lang="en-US" dirty="0"/>
          </a:p>
        </p:txBody>
      </p:sp>
      <p:pic>
        <p:nvPicPr>
          <p:cNvPr id="34818" name="Picture 2" descr="Bell Peppers, Chocolate Beauty, Vegetable Garden Seeds"/>
          <p:cNvPicPr>
            <a:picLocks noChangeAspect="1" noChangeArrowheads="1"/>
          </p:cNvPicPr>
          <p:nvPr/>
        </p:nvPicPr>
        <p:blipFill>
          <a:blip r:embed="rId2" cstate="print"/>
          <a:srcRect/>
          <a:stretch>
            <a:fillRect/>
          </a:stretch>
        </p:blipFill>
        <p:spPr bwMode="auto">
          <a:xfrm>
            <a:off x="1676400" y="0"/>
            <a:ext cx="5181600" cy="51816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288340"/>
            <a:ext cx="9144000" cy="1569660"/>
          </a:xfrm>
          <a:prstGeom prst="rect">
            <a:avLst/>
          </a:prstGeom>
        </p:spPr>
        <p:txBody>
          <a:bodyPr wrap="square">
            <a:spAutoFit/>
          </a:bodyPr>
          <a:lstStyle/>
          <a:p>
            <a:r>
              <a:rPr lang="en-US" sz="2400" b="1" dirty="0"/>
              <a:t>GOLDEN SUMMER</a:t>
            </a:r>
            <a:r>
              <a:rPr lang="en-US" b="1" dirty="0"/>
              <a:t/>
            </a:r>
            <a:br>
              <a:rPr lang="en-US" b="1" dirty="0"/>
            </a:br>
            <a:r>
              <a:rPr lang="en-US" b="1" i="1" dirty="0"/>
              <a:t>Bell Pepper </a:t>
            </a:r>
            <a:endParaRPr lang="en-US" b="1" dirty="0"/>
          </a:p>
          <a:p>
            <a:r>
              <a:rPr lang="en-US" b="1" i="1" dirty="0"/>
              <a:t>67 days</a:t>
            </a:r>
            <a:endParaRPr lang="en-US" b="1" dirty="0"/>
          </a:p>
          <a:p>
            <a:r>
              <a:rPr lang="en-US" dirty="0"/>
              <a:t>A heavy yielder of beautiful golden-yellow four lobed, blocky fruits. They have an outstanding sweet, mild flavor. Excellent stuffed or added to salads.</a:t>
            </a:r>
          </a:p>
        </p:txBody>
      </p:sp>
      <p:pic>
        <p:nvPicPr>
          <p:cNvPr id="33794" name="Picture 2" descr="Bell Peppers, Golden Summer, Vegetable Garden Seeds"/>
          <p:cNvPicPr>
            <a:picLocks noChangeAspect="1" noChangeArrowheads="1"/>
          </p:cNvPicPr>
          <p:nvPr/>
        </p:nvPicPr>
        <p:blipFill>
          <a:blip r:embed="rId2" cstate="print"/>
          <a:srcRect/>
          <a:stretch>
            <a:fillRect/>
          </a:stretch>
        </p:blipFill>
        <p:spPr bwMode="auto">
          <a:xfrm>
            <a:off x="1905000" y="0"/>
            <a:ext cx="5181600" cy="51816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288340"/>
            <a:ext cx="9144000" cy="1569660"/>
          </a:xfrm>
          <a:prstGeom prst="rect">
            <a:avLst/>
          </a:prstGeom>
        </p:spPr>
        <p:txBody>
          <a:bodyPr wrap="square">
            <a:spAutoFit/>
          </a:bodyPr>
          <a:lstStyle/>
          <a:p>
            <a:r>
              <a:rPr lang="en-US" sz="2400" b="1" dirty="0"/>
              <a:t>CAYENNE, LONG RED SLIM</a:t>
            </a:r>
            <a:r>
              <a:rPr lang="en-US" b="1" dirty="0"/>
              <a:t/>
            </a:r>
            <a:br>
              <a:rPr lang="en-US" b="1" dirty="0"/>
            </a:br>
            <a:r>
              <a:rPr lang="en-US" b="1" i="1" dirty="0"/>
              <a:t>Hot Pepper </a:t>
            </a:r>
            <a:endParaRPr lang="en-US" b="1" dirty="0"/>
          </a:p>
          <a:p>
            <a:r>
              <a:rPr lang="en-US" b="1" i="1" dirty="0" smtClean="0"/>
              <a:t>75 </a:t>
            </a:r>
            <a:r>
              <a:rPr lang="en-US" b="1" i="1" dirty="0"/>
              <a:t>days</a:t>
            </a:r>
            <a:endParaRPr lang="en-US" b="1" dirty="0"/>
          </a:p>
          <a:p>
            <a:r>
              <a:rPr lang="en-US" dirty="0"/>
              <a:t>The 6x3/4-inch red wrinkled fruits are very hot. Dried and crushed they are sprinkled on noodles and pizza and used to make fiery hot sauces.</a:t>
            </a:r>
          </a:p>
        </p:txBody>
      </p:sp>
      <p:pic>
        <p:nvPicPr>
          <p:cNvPr id="32770" name="Picture 2" descr="Hot Pepper, Cayenne Long Red Slim, Vegetable Garden Seeds"/>
          <p:cNvPicPr>
            <a:picLocks noChangeAspect="1" noChangeArrowheads="1"/>
          </p:cNvPicPr>
          <p:nvPr/>
        </p:nvPicPr>
        <p:blipFill>
          <a:blip r:embed="rId2" cstate="print"/>
          <a:srcRect/>
          <a:stretch>
            <a:fillRect/>
          </a:stretch>
        </p:blipFill>
        <p:spPr bwMode="auto">
          <a:xfrm>
            <a:off x="1828800" y="0"/>
            <a:ext cx="5181600" cy="51816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34342"/>
            <a:ext cx="9144000" cy="2123658"/>
          </a:xfrm>
          <a:prstGeom prst="rect">
            <a:avLst/>
          </a:prstGeom>
        </p:spPr>
        <p:txBody>
          <a:bodyPr wrap="square">
            <a:spAutoFit/>
          </a:bodyPr>
          <a:lstStyle/>
          <a:p>
            <a:r>
              <a:rPr lang="en-US" sz="2400" b="1" dirty="0"/>
              <a:t>CUBANELLA HYBRID</a:t>
            </a:r>
            <a:r>
              <a:rPr lang="en-US" b="1" dirty="0"/>
              <a:t/>
            </a:r>
            <a:br>
              <a:rPr lang="en-US" b="1" dirty="0"/>
            </a:br>
            <a:r>
              <a:rPr lang="en-US" b="1" i="1" dirty="0"/>
              <a:t>Hot Pepper </a:t>
            </a:r>
            <a:endParaRPr lang="en-US" b="1" dirty="0"/>
          </a:p>
          <a:p>
            <a:r>
              <a:rPr lang="en-US" b="1" i="1" dirty="0"/>
              <a:t>75 days</a:t>
            </a:r>
            <a:endParaRPr lang="en-US" b="1" dirty="0"/>
          </a:p>
          <a:p>
            <a:r>
              <a:rPr lang="en-US" dirty="0"/>
              <a:t>Fried, grilled or roasted these giant 11 inch long, 2 inch wide peppers deliver exhilarating flavor with just the right balance of sweet-hot zest. An Italian type pepper that is especially popular in Caribbean and Puerto Rican cooking. Fruit ripens from green to scarlet on vigorous, bushy, heavy bearing 30 inch plants.</a:t>
            </a:r>
          </a:p>
        </p:txBody>
      </p:sp>
      <p:pic>
        <p:nvPicPr>
          <p:cNvPr id="39938" name="Picture 2" descr="Hot Pepper, Cubanella Hybrid, Vegetable Garden Seeds"/>
          <p:cNvPicPr>
            <a:picLocks noChangeAspect="1" noChangeArrowheads="1"/>
          </p:cNvPicPr>
          <p:nvPr/>
        </p:nvPicPr>
        <p:blipFill>
          <a:blip r:embed="rId2" cstate="print"/>
          <a:srcRect/>
          <a:stretch>
            <a:fillRect/>
          </a:stretch>
        </p:blipFill>
        <p:spPr bwMode="auto">
          <a:xfrm>
            <a:off x="1828800" y="0"/>
            <a:ext cx="4724400" cy="47244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288340"/>
            <a:ext cx="9144000" cy="1569660"/>
          </a:xfrm>
          <a:prstGeom prst="rect">
            <a:avLst/>
          </a:prstGeom>
        </p:spPr>
        <p:txBody>
          <a:bodyPr wrap="square">
            <a:spAutoFit/>
          </a:bodyPr>
          <a:lstStyle/>
          <a:p>
            <a:r>
              <a:rPr lang="en-US" sz="2400" b="1" dirty="0"/>
              <a:t>HUNGARIAN YELLOW WAX</a:t>
            </a:r>
            <a:r>
              <a:rPr lang="en-US" b="1" dirty="0"/>
              <a:t/>
            </a:r>
            <a:br>
              <a:rPr lang="en-US" b="1" dirty="0"/>
            </a:br>
            <a:r>
              <a:rPr lang="en-US" b="1" i="1" dirty="0"/>
              <a:t>Hot Pepper </a:t>
            </a:r>
            <a:endParaRPr lang="en-US" b="1" dirty="0"/>
          </a:p>
          <a:p>
            <a:r>
              <a:rPr lang="en-US" b="1" i="1" dirty="0" smtClean="0"/>
              <a:t>65 </a:t>
            </a:r>
            <a:r>
              <a:rPr lang="en-US" b="1" i="1" dirty="0"/>
              <a:t>DAYS</a:t>
            </a:r>
            <a:endParaRPr lang="en-US" b="1" dirty="0"/>
          </a:p>
          <a:p>
            <a:r>
              <a:rPr lang="en-US" dirty="0"/>
              <a:t>A 6-inch long tapered, conical, waxy light yellow fruit with thick, mild-medium hot flesh. Good fresh or pickled. High yields even in short season areas.</a:t>
            </a:r>
          </a:p>
        </p:txBody>
      </p:sp>
      <p:pic>
        <p:nvPicPr>
          <p:cNvPr id="38914" name="Picture 2" descr="Hot Pepper, Hungarian Yellow Wax, Vegetable Garden Seeds"/>
          <p:cNvPicPr>
            <a:picLocks noChangeAspect="1" noChangeArrowheads="1"/>
          </p:cNvPicPr>
          <p:nvPr/>
        </p:nvPicPr>
        <p:blipFill>
          <a:blip r:embed="rId2" cstate="print"/>
          <a:srcRect/>
          <a:stretch>
            <a:fillRect/>
          </a:stretch>
        </p:blipFill>
        <p:spPr bwMode="auto">
          <a:xfrm>
            <a:off x="1905000" y="0"/>
            <a:ext cx="5105400" cy="51054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953000"/>
            <a:ext cx="9144000" cy="1846659"/>
          </a:xfrm>
          <a:prstGeom prst="rect">
            <a:avLst/>
          </a:prstGeom>
        </p:spPr>
        <p:txBody>
          <a:bodyPr wrap="square">
            <a:spAutoFit/>
          </a:bodyPr>
          <a:lstStyle/>
          <a:p>
            <a:r>
              <a:rPr lang="en-US" sz="2400" b="1" dirty="0"/>
              <a:t>MUCHO NACHO HYBRID</a:t>
            </a:r>
            <a:r>
              <a:rPr lang="en-US" b="1" dirty="0"/>
              <a:t/>
            </a:r>
            <a:br>
              <a:rPr lang="en-US" b="1" dirty="0"/>
            </a:br>
            <a:r>
              <a:rPr lang="en-US" b="1" i="1" dirty="0"/>
              <a:t>Hot Pepper </a:t>
            </a:r>
            <a:endParaRPr lang="en-US" b="1" dirty="0"/>
          </a:p>
          <a:p>
            <a:r>
              <a:rPr lang="en-US" b="1" i="1" dirty="0"/>
              <a:t>70 days</a:t>
            </a:r>
            <a:endParaRPr lang="en-US" b="1" dirty="0"/>
          </a:p>
          <a:p>
            <a:r>
              <a:rPr lang="en-US" dirty="0"/>
              <a:t>Huge, heavy, juicy thick-walled 4 inch jalapenos are mild enough to enjoy fresh from the garden and are the best jalapeno for stuffing or pickling. Strong, vigorous, productive plants reach 20-30 inches tall.</a:t>
            </a:r>
          </a:p>
        </p:txBody>
      </p:sp>
      <p:pic>
        <p:nvPicPr>
          <p:cNvPr id="37890" name="Picture 2" descr="Hot Pepper, Mucho Nacho Hybrid, Vegetable Garden Seeds"/>
          <p:cNvPicPr>
            <a:picLocks noChangeAspect="1" noChangeArrowheads="1"/>
          </p:cNvPicPr>
          <p:nvPr/>
        </p:nvPicPr>
        <p:blipFill>
          <a:blip r:embed="rId2" cstate="print"/>
          <a:srcRect/>
          <a:stretch>
            <a:fillRect/>
          </a:stretch>
        </p:blipFill>
        <p:spPr bwMode="auto">
          <a:xfrm>
            <a:off x="1981200" y="0"/>
            <a:ext cx="4876800" cy="48768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105400"/>
            <a:ext cx="9144000" cy="2123658"/>
          </a:xfrm>
          <a:prstGeom prst="rect">
            <a:avLst/>
          </a:prstGeom>
        </p:spPr>
        <p:txBody>
          <a:bodyPr wrap="square">
            <a:spAutoFit/>
          </a:bodyPr>
          <a:lstStyle/>
          <a:p>
            <a:r>
              <a:rPr lang="en-US" sz="2400" b="1" dirty="0"/>
              <a:t>ROMA</a:t>
            </a:r>
            <a:r>
              <a:rPr lang="en-US" b="1" dirty="0"/>
              <a:t/>
            </a:r>
            <a:br>
              <a:rPr lang="en-US" b="1" dirty="0"/>
            </a:br>
            <a:r>
              <a:rPr lang="en-US" b="1" i="1" dirty="0"/>
              <a:t>Tomato </a:t>
            </a:r>
            <a:r>
              <a:rPr lang="en-US" b="1" dirty="0" smtClean="0"/>
              <a:t> </a:t>
            </a:r>
            <a:r>
              <a:rPr lang="en-US" b="1" i="1" dirty="0" smtClean="0"/>
              <a:t>65 </a:t>
            </a:r>
            <a:r>
              <a:rPr lang="en-US" b="1" i="1" dirty="0"/>
              <a:t>days</a:t>
            </a:r>
            <a:endParaRPr lang="en-US" b="1" dirty="0"/>
          </a:p>
          <a:p>
            <a:r>
              <a:rPr lang="en-US" b="1" dirty="0"/>
              <a:t>Incredible yields of very richly flavored pear tomatoes that weigh about 2 ounces, and are 3 inches long. These paste-type fruits are meaty with few seeds and not much juice, perfectly suited to cooking, but delicious enough to eat fresh.</a:t>
            </a:r>
            <a:br>
              <a:rPr lang="en-US" b="1" dirty="0"/>
            </a:br>
            <a:r>
              <a:rPr lang="en-US" b="1" dirty="0"/>
              <a:t/>
            </a:r>
            <a:br>
              <a:rPr lang="en-US" b="1" dirty="0"/>
            </a:br>
            <a:endParaRPr lang="en-US" b="1" dirty="0"/>
          </a:p>
        </p:txBody>
      </p:sp>
      <p:pic>
        <p:nvPicPr>
          <p:cNvPr id="43010" name="Picture 2" descr="Tomato, Roma, Vegetable Garden Seeds"/>
          <p:cNvPicPr>
            <a:picLocks noChangeAspect="1" noChangeArrowheads="1"/>
          </p:cNvPicPr>
          <p:nvPr/>
        </p:nvPicPr>
        <p:blipFill>
          <a:blip r:embed="rId2" cstate="print"/>
          <a:srcRect/>
          <a:stretch>
            <a:fillRect/>
          </a:stretch>
        </p:blipFill>
        <p:spPr bwMode="auto">
          <a:xfrm>
            <a:off x="1905000" y="0"/>
            <a:ext cx="5029200" cy="5029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ee Balm, Panorama Mix - Garden Seeds, Perennial Flower Seeds"/>
          <p:cNvPicPr>
            <a:picLocks noChangeAspect="1" noChangeArrowheads="1"/>
          </p:cNvPicPr>
          <p:nvPr/>
        </p:nvPicPr>
        <p:blipFill>
          <a:blip r:embed="rId2" cstate="print"/>
          <a:srcRect/>
          <a:stretch>
            <a:fillRect/>
          </a:stretch>
        </p:blipFill>
        <p:spPr bwMode="auto">
          <a:xfrm>
            <a:off x="2209800" y="0"/>
            <a:ext cx="4495800" cy="4495800"/>
          </a:xfrm>
          <a:prstGeom prst="rect">
            <a:avLst/>
          </a:prstGeom>
          <a:noFill/>
        </p:spPr>
      </p:pic>
      <p:sp>
        <p:nvSpPr>
          <p:cNvPr id="3" name="Rectangle 2"/>
          <p:cNvSpPr/>
          <p:nvPr/>
        </p:nvSpPr>
        <p:spPr>
          <a:xfrm>
            <a:off x="0" y="4343400"/>
            <a:ext cx="9144000" cy="2954655"/>
          </a:xfrm>
          <a:prstGeom prst="rect">
            <a:avLst/>
          </a:prstGeom>
        </p:spPr>
        <p:txBody>
          <a:bodyPr wrap="square">
            <a:spAutoFit/>
          </a:bodyPr>
          <a:lstStyle/>
          <a:p>
            <a:r>
              <a:rPr lang="en-US" sz="2400" b="1" dirty="0"/>
              <a:t>PANORAMA MIX</a:t>
            </a:r>
            <a:r>
              <a:rPr lang="en-US" b="1" dirty="0"/>
              <a:t/>
            </a:r>
            <a:br>
              <a:rPr lang="en-US" b="1" dirty="0"/>
            </a:br>
            <a:r>
              <a:rPr lang="en-US" b="1" i="1" dirty="0"/>
              <a:t>Bee </a:t>
            </a:r>
            <a:r>
              <a:rPr lang="en-US" b="1" i="1" dirty="0" smtClean="0"/>
              <a:t>Balm</a:t>
            </a:r>
            <a:endParaRPr lang="en-US" b="1" dirty="0"/>
          </a:p>
          <a:p>
            <a:r>
              <a:rPr lang="en-US" b="1" i="1" dirty="0" err="1"/>
              <a:t>Monarda</a:t>
            </a:r>
            <a:r>
              <a:rPr lang="en-US" b="1" i="1" dirty="0"/>
              <a:t> </a:t>
            </a:r>
            <a:r>
              <a:rPr lang="en-US" b="1" i="1" dirty="0" err="1"/>
              <a:t>didyma</a:t>
            </a:r>
            <a:endParaRPr lang="en-US" b="1" dirty="0"/>
          </a:p>
          <a:p>
            <a:r>
              <a:rPr lang="en-US" dirty="0"/>
              <a:t>Every year in </a:t>
            </a:r>
            <a:r>
              <a:rPr lang="en-US" b="1" dirty="0"/>
              <a:t>June and July</a:t>
            </a:r>
            <a:r>
              <a:rPr lang="en-US" dirty="0"/>
              <a:t> Panorama Mix produces shaggy </a:t>
            </a:r>
            <a:r>
              <a:rPr lang="en-US" b="1" dirty="0"/>
              <a:t>semi-double blooms in intense shades of pink, salmon, red, scarlet and crimson.</a:t>
            </a:r>
            <a:r>
              <a:rPr lang="en-US" dirty="0"/>
              <a:t> Butterflies and </a:t>
            </a:r>
            <a:r>
              <a:rPr lang="en-US" b="1" dirty="0"/>
              <a:t>hummingbirds find them irresistible.</a:t>
            </a:r>
            <a:r>
              <a:rPr lang="en-US" dirty="0"/>
              <a:t> Leaves are </a:t>
            </a:r>
            <a:r>
              <a:rPr lang="en-US" b="1" dirty="0"/>
              <a:t>mint scented</a:t>
            </a:r>
            <a:r>
              <a:rPr lang="en-US" dirty="0"/>
              <a:t> and used to make Oswego tea. The plants grow to </a:t>
            </a:r>
            <a:r>
              <a:rPr lang="en-US" b="1" dirty="0"/>
              <a:t>3-feet tall, are mildew resistant,</a:t>
            </a:r>
            <a:r>
              <a:rPr lang="en-US" dirty="0"/>
              <a:t> and thrive in </a:t>
            </a:r>
            <a:r>
              <a:rPr lang="en-US" b="1" dirty="0"/>
              <a:t>full sun or part shade.</a:t>
            </a:r>
            <a:r>
              <a:rPr lang="en-US" dirty="0"/>
              <a:t> A good cut-flower. Winter hardy to </a:t>
            </a:r>
            <a:r>
              <a:rPr lang="en-US" b="1" dirty="0"/>
              <a:t>zone 3.</a:t>
            </a:r>
            <a:endParaRPr lang="en-US" dirty="0"/>
          </a:p>
          <a:p>
            <a:r>
              <a:rPr lang="en-US" dirty="0"/>
              <a:t/>
            </a:r>
            <a:br>
              <a:rPr lang="en-US" dirty="0"/>
            </a:b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olumbine, McKanna's Giant, Perennial Flower Seeds for the Shade Garden"/>
          <p:cNvPicPr>
            <a:picLocks noChangeAspect="1" noChangeArrowheads="1"/>
          </p:cNvPicPr>
          <p:nvPr/>
        </p:nvPicPr>
        <p:blipFill>
          <a:blip r:embed="rId2" cstate="print"/>
          <a:srcRect/>
          <a:stretch>
            <a:fillRect/>
          </a:stretch>
        </p:blipFill>
        <p:spPr bwMode="auto">
          <a:xfrm>
            <a:off x="2286000" y="0"/>
            <a:ext cx="4191000" cy="4191000"/>
          </a:xfrm>
          <a:prstGeom prst="rect">
            <a:avLst/>
          </a:prstGeom>
          <a:noFill/>
        </p:spPr>
      </p:pic>
      <p:sp>
        <p:nvSpPr>
          <p:cNvPr id="3" name="Rectangle 2"/>
          <p:cNvSpPr/>
          <p:nvPr/>
        </p:nvSpPr>
        <p:spPr>
          <a:xfrm>
            <a:off x="0" y="4267200"/>
            <a:ext cx="9144000" cy="2400657"/>
          </a:xfrm>
          <a:prstGeom prst="rect">
            <a:avLst/>
          </a:prstGeom>
        </p:spPr>
        <p:txBody>
          <a:bodyPr wrap="square">
            <a:spAutoFit/>
          </a:bodyPr>
          <a:lstStyle/>
          <a:p>
            <a:r>
              <a:rPr lang="en-US" sz="2400" b="1" dirty="0"/>
              <a:t>MCKANNA'S GIANT</a:t>
            </a:r>
            <a:r>
              <a:rPr lang="en-US" b="1" dirty="0"/>
              <a:t/>
            </a:r>
            <a:br>
              <a:rPr lang="en-US" b="1" dirty="0"/>
            </a:br>
            <a:r>
              <a:rPr lang="en-US" b="1" i="1" dirty="0" smtClean="0"/>
              <a:t>Columbine</a:t>
            </a:r>
            <a:endParaRPr lang="en-US" b="1" dirty="0"/>
          </a:p>
          <a:p>
            <a:r>
              <a:rPr lang="en-US" b="1" i="1" dirty="0"/>
              <a:t>Aquilegia x </a:t>
            </a:r>
            <a:r>
              <a:rPr lang="en-US" b="1" i="1" dirty="0" err="1"/>
              <a:t>caerulea</a:t>
            </a:r>
            <a:endParaRPr lang="en-US" b="1" dirty="0"/>
          </a:p>
          <a:p>
            <a:r>
              <a:rPr lang="en-US" dirty="0"/>
              <a:t>Large, long-spurred 2-4 inch flowers in a very wide range of colors including yellow, peach, purple, crimson, scarlet, white, blue and pink. They are excellent for cutting. Grows to 24-36 inches tall. Winter hardy to zone 3. </a:t>
            </a:r>
            <a:r>
              <a:rPr lang="en-US" b="1" dirty="0"/>
              <a:t>Hummingbirds love them! - Deer resistant - Combine beautifully with </a:t>
            </a:r>
            <a:r>
              <a:rPr lang="en-US" b="1" dirty="0" err="1">
                <a:hlinkClick r:id="rId3" tooltip="Astilbe"/>
              </a:rPr>
              <a:t>Astilbe</a:t>
            </a:r>
            <a:r>
              <a:rPr lang="en-US" b="1" dirty="0"/>
              <a:t>, </a:t>
            </a:r>
            <a:r>
              <a:rPr lang="en-US" b="1" dirty="0">
                <a:hlinkClick r:id="rId4" tooltip="Campanula"/>
              </a:rPr>
              <a:t>Campanula</a:t>
            </a:r>
            <a:r>
              <a:rPr lang="en-US" b="1" dirty="0"/>
              <a:t>, </a:t>
            </a:r>
            <a:r>
              <a:rPr lang="en-US" b="1" dirty="0">
                <a:hlinkClick r:id="rId5" tooltip="Forget-Me-Not"/>
              </a:rPr>
              <a:t>Forget-Me-Not</a:t>
            </a:r>
            <a:r>
              <a:rPr lang="en-US" b="1" dirty="0"/>
              <a:t>, </a:t>
            </a:r>
            <a:r>
              <a:rPr lang="en-US" b="1" dirty="0">
                <a:hlinkClick r:id="rId6" tooltip="Foxglove"/>
              </a:rPr>
              <a:t>Foxglove</a:t>
            </a:r>
            <a:r>
              <a:rPr lang="en-US" b="1" dirty="0"/>
              <a:t> and </a:t>
            </a:r>
            <a:r>
              <a:rPr lang="en-US" b="1" dirty="0">
                <a:hlinkClick r:id="rId7" tooltip="Jacob's Ladder"/>
              </a:rPr>
              <a:t>Jacob's Ladder</a:t>
            </a:r>
            <a:r>
              <a:rPr lang="en-US" b="1" dirty="0"/>
              <a:t> - Needs moist soil and afternoon or filtered shade - Can tolerate sun in mild summer areas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81400"/>
            <a:ext cx="9144000" cy="4339650"/>
          </a:xfrm>
          <a:prstGeom prst="rect">
            <a:avLst/>
          </a:prstGeom>
        </p:spPr>
        <p:txBody>
          <a:bodyPr wrap="square">
            <a:spAutoFit/>
          </a:bodyPr>
          <a:lstStyle/>
          <a:p>
            <a:r>
              <a:rPr lang="en-US" sz="2400" b="1" dirty="0" smtClean="0"/>
              <a:t>MARVELOUS </a:t>
            </a:r>
            <a:r>
              <a:rPr lang="en-US" sz="2400" b="1" dirty="0"/>
              <a:t>MARBLE</a:t>
            </a:r>
            <a:r>
              <a:rPr lang="en-US" b="1" dirty="0"/>
              <a:t/>
            </a:r>
            <a:br>
              <a:rPr lang="en-US" b="1" dirty="0"/>
            </a:br>
            <a:r>
              <a:rPr lang="en-US" b="1" i="1" dirty="0"/>
              <a:t>Coral Bells Seeds</a:t>
            </a:r>
            <a:endParaRPr lang="en-US" b="1" dirty="0"/>
          </a:p>
          <a:p>
            <a:r>
              <a:rPr lang="en-US" b="1" i="1" dirty="0" err="1"/>
              <a:t>Heuchera</a:t>
            </a:r>
            <a:r>
              <a:rPr lang="en-US" b="1" i="1" dirty="0"/>
              <a:t> </a:t>
            </a:r>
            <a:r>
              <a:rPr lang="en-US" b="1" i="1" dirty="0" err="1" smtClean="0"/>
              <a:t>americana</a:t>
            </a:r>
            <a:r>
              <a:rPr lang="en-US" b="1" dirty="0" smtClean="0"/>
              <a:t> </a:t>
            </a:r>
          </a:p>
          <a:p>
            <a:endParaRPr lang="en-US" b="1" dirty="0" smtClean="0"/>
          </a:p>
          <a:p>
            <a:r>
              <a:rPr lang="en-US" b="1" dirty="0" smtClean="0"/>
              <a:t>Brilliant tubular blooms attract hummingbirds - Perfect for massing as a ground cover, edging paths or growing in containers – Combines beautifully in borders with </a:t>
            </a:r>
            <a:r>
              <a:rPr lang="en-US" b="1" dirty="0" smtClean="0">
                <a:hlinkClick r:id="rId2" tooltip="Delphinium"/>
              </a:rPr>
              <a:t>Delphinium</a:t>
            </a:r>
            <a:r>
              <a:rPr lang="en-US" b="1" dirty="0" smtClean="0"/>
              <a:t>, </a:t>
            </a:r>
            <a:r>
              <a:rPr lang="en-US" b="1" dirty="0" smtClean="0">
                <a:hlinkClick r:id="rId3" tooltip="Ornamental Grasses"/>
              </a:rPr>
              <a:t>Ornamental Grasses</a:t>
            </a:r>
            <a:r>
              <a:rPr lang="en-US" b="1" dirty="0" smtClean="0"/>
              <a:t> and </a:t>
            </a:r>
            <a:r>
              <a:rPr lang="en-US" b="1" dirty="0" smtClean="0">
                <a:hlinkClick r:id="rId4" tooltip="Lady's Mantle"/>
              </a:rPr>
              <a:t>Lady's Mantle</a:t>
            </a:r>
            <a:r>
              <a:rPr lang="en-US" b="1" dirty="0" smtClean="0"/>
              <a:t> </a:t>
            </a:r>
            <a:endParaRPr lang="en-US" b="1" dirty="0"/>
          </a:p>
          <a:p>
            <a:r>
              <a:rPr lang="en-US" dirty="0"/>
              <a:t>In spring, foliage </a:t>
            </a:r>
            <a:r>
              <a:rPr lang="en-US" b="1" dirty="0"/>
              <a:t>emerges purple,</a:t>
            </a:r>
            <a:r>
              <a:rPr lang="en-US" dirty="0"/>
              <a:t> then transitions into showy, bright </a:t>
            </a:r>
            <a:r>
              <a:rPr lang="en-US" b="1" dirty="0"/>
              <a:t>green leaves, overlaid in silver, and veined reddish-purple.</a:t>
            </a:r>
            <a:r>
              <a:rPr lang="en-US" dirty="0"/>
              <a:t> Color and pattern rivals that of </a:t>
            </a:r>
            <a:r>
              <a:rPr lang="en-US" dirty="0" err="1"/>
              <a:t>vegetatively</a:t>
            </a:r>
            <a:r>
              <a:rPr lang="en-US" dirty="0"/>
              <a:t> produced varieties. The </a:t>
            </a:r>
            <a:r>
              <a:rPr lang="en-US" b="1" dirty="0"/>
              <a:t>creamy-white flowers</a:t>
            </a:r>
            <a:r>
              <a:rPr lang="en-US" dirty="0"/>
              <a:t> appear on short stems, somewhat earlier than other coral bells. </a:t>
            </a:r>
            <a:r>
              <a:rPr lang="en-US" b="1" dirty="0"/>
              <a:t>Vigorous, mounding growth to 12 inches high, 18 inches wide.</a:t>
            </a:r>
            <a:r>
              <a:rPr lang="en-US" dirty="0"/>
              <a:t> Winter hardy to </a:t>
            </a:r>
            <a:r>
              <a:rPr lang="en-US" b="1" dirty="0"/>
              <a:t>zone 4.</a:t>
            </a:r>
            <a:endParaRPr lang="en-US" dirty="0"/>
          </a:p>
          <a:p>
            <a:endParaRPr lang="en-US" b="1" dirty="0" smtClean="0"/>
          </a:p>
          <a:p>
            <a:r>
              <a:rPr lang="en-US" dirty="0"/>
              <a:t/>
            </a:r>
            <a:br>
              <a:rPr lang="en-US" dirty="0"/>
            </a:br>
            <a:r>
              <a:rPr lang="en-US" dirty="0"/>
              <a:t/>
            </a:r>
            <a:br>
              <a:rPr lang="en-US" dirty="0"/>
            </a:br>
            <a:endParaRPr lang="en-US" dirty="0"/>
          </a:p>
        </p:txBody>
      </p:sp>
      <p:pic>
        <p:nvPicPr>
          <p:cNvPr id="5122" name="Picture 2" descr="http://www.swallowtailgardenseeds.com/assets/coral_bells_marvelous_marbles_.jpg"/>
          <p:cNvPicPr>
            <a:picLocks noChangeAspect="1" noChangeArrowheads="1"/>
          </p:cNvPicPr>
          <p:nvPr/>
        </p:nvPicPr>
        <p:blipFill>
          <a:blip r:embed="rId5" cstate="print"/>
          <a:srcRect/>
          <a:stretch>
            <a:fillRect/>
          </a:stretch>
        </p:blipFill>
        <p:spPr bwMode="auto">
          <a:xfrm>
            <a:off x="2895600" y="0"/>
            <a:ext cx="4495800" cy="4495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152400" y="4035244"/>
            <a:ext cx="8839200" cy="2794590"/>
          </a:xfrm>
          <a:prstGeom prst="rect">
            <a:avLst/>
          </a:prstGeom>
          <a:noFill/>
          <a:ln w="9525">
            <a:noFill/>
            <a:miter lim="800000"/>
            <a:headEnd/>
            <a:tailEnd/>
          </a:ln>
          <a:effectLst/>
        </p:spPr>
        <p:txBody>
          <a:bodyPr vert="horz" wrap="square" lIns="0" tIns="179331" rIns="0" bIns="88872" numCol="1" anchor="ctr" anchorCtr="0" compatLnSpc="1">
            <a:prstTxWarp prst="textNoShape">
              <a:avLst/>
            </a:prstTxWarp>
            <a:spAutoFit/>
          </a:bodyPr>
          <a:lstStyle/>
          <a:p>
            <a:r>
              <a:rPr lang="en-US" sz="2400" b="1" dirty="0" smtClean="0"/>
              <a:t>PRAIRIE SPLENDOR</a:t>
            </a:r>
            <a:endParaRPr lang="en-US" sz="1400" dirty="0"/>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Echinacea aka PURPLE</a:t>
            </a:r>
            <a:r>
              <a:rPr kumimoji="0" lang="en-US" sz="1400" b="1" i="0" u="none" strike="noStrike" cap="none" normalizeH="0" dirty="0" smtClean="0">
                <a:ln>
                  <a:noFill/>
                </a:ln>
                <a:solidFill>
                  <a:schemeClr val="tx1"/>
                </a:solidFill>
                <a:effectLst/>
                <a:latin typeface="Arial" pitchFamily="34" charset="0"/>
              </a:rPr>
              <a:t> CONEFLOWER</a:t>
            </a:r>
            <a:endParaRPr kumimoji="0" lang="en-US"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rPr>
              <a:t>Echinacea </a:t>
            </a:r>
            <a:r>
              <a:rPr kumimoji="0" lang="en-US" sz="1400" b="0" i="1" u="none" strike="noStrike" cap="none" normalizeH="0" baseline="0" dirty="0" err="1" smtClean="0">
                <a:ln>
                  <a:noFill/>
                </a:ln>
                <a:solidFill>
                  <a:schemeClr val="tx1"/>
                </a:solidFill>
                <a:effectLst/>
                <a:latin typeface="Arial" pitchFamily="34" charset="0"/>
              </a:rPr>
              <a:t>purpurea</a:t>
            </a:r>
            <a:r>
              <a:rPr kumimoji="0" lang="en-US" sz="1400" b="0" i="1" u="none" strike="noStrike" cap="none" normalizeH="0" baseline="0" dirty="0" smtClean="0">
                <a:ln>
                  <a:noFill/>
                </a:ln>
                <a:solidFill>
                  <a:schemeClr val="tx1"/>
                </a:solidFill>
                <a:effectLst/>
                <a:latin typeface="Arial" pitchFamily="34" charset="0"/>
              </a:rPr>
              <a:t>, Echinacea </a:t>
            </a:r>
            <a:r>
              <a:rPr kumimoji="0" lang="en-US" sz="1400" b="0" i="1" u="none" strike="noStrike" cap="none" normalizeH="0" baseline="0" dirty="0" err="1" smtClean="0">
                <a:ln>
                  <a:noFill/>
                </a:ln>
                <a:solidFill>
                  <a:schemeClr val="tx1"/>
                </a:solidFill>
                <a:effectLst/>
                <a:latin typeface="Arial" pitchFamily="34" charset="0"/>
              </a:rPr>
              <a:t>paradoxa</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Attracts butterflies all summer long - Easy sowing, germinating and growing - Heat tolerant - Drought and deer resistant - Combines beautifully with </a:t>
            </a:r>
            <a:r>
              <a:rPr kumimoji="0" lang="en-US" sz="1400" b="1" i="0" u="none" strike="noStrike" cap="none" normalizeH="0" baseline="0" dirty="0" err="1" smtClean="0">
                <a:ln>
                  <a:noFill/>
                </a:ln>
                <a:solidFill>
                  <a:srgbClr val="C14424"/>
                </a:solidFill>
                <a:effectLst/>
                <a:latin typeface="Arial" pitchFamily="34" charset="0"/>
                <a:hlinkClick r:id="rId2" tooltip="Gaura"/>
              </a:rPr>
              <a:t>Gaura</a:t>
            </a:r>
            <a:r>
              <a:rPr kumimoji="0" lang="en-US" sz="1400" b="1" i="0" u="none" strike="noStrike" cap="none" normalizeH="0" baseline="0" dirty="0" smtClean="0">
                <a:ln>
                  <a:noFill/>
                </a:ln>
                <a:solidFill>
                  <a:schemeClr val="tx1"/>
                </a:solidFill>
                <a:effectLst/>
                <a:latin typeface="Arial" pitchFamily="34" charset="0"/>
              </a:rPr>
              <a:t>, </a:t>
            </a:r>
            <a:r>
              <a:rPr kumimoji="0" lang="en-US" sz="1400" b="1" i="0" u="none" strike="noStrike" cap="none" normalizeH="0" baseline="0" dirty="0" smtClean="0">
                <a:ln>
                  <a:noFill/>
                </a:ln>
                <a:solidFill>
                  <a:srgbClr val="C14424"/>
                </a:solidFill>
                <a:effectLst/>
                <a:latin typeface="Arial" pitchFamily="34" charset="0"/>
                <a:hlinkClick r:id="rId3" tooltip="Jupiter's Beard"/>
              </a:rPr>
              <a:t>Jupiter's Beard</a:t>
            </a:r>
            <a:r>
              <a:rPr kumimoji="0" lang="en-US" sz="1400" b="1" i="0" u="none" strike="noStrike" cap="none" normalizeH="0" baseline="0" dirty="0" smtClean="0">
                <a:ln>
                  <a:noFill/>
                </a:ln>
                <a:solidFill>
                  <a:schemeClr val="tx1"/>
                </a:solidFill>
                <a:effectLst/>
                <a:latin typeface="Arial" pitchFamily="34" charset="0"/>
              </a:rPr>
              <a:t>, </a:t>
            </a:r>
            <a:r>
              <a:rPr kumimoji="0" lang="en-US" sz="1400" b="1" i="0" u="none" strike="noStrike" cap="none" normalizeH="0" baseline="0" dirty="0" smtClean="0">
                <a:ln>
                  <a:noFill/>
                </a:ln>
                <a:solidFill>
                  <a:srgbClr val="C14424"/>
                </a:solidFill>
                <a:effectLst/>
                <a:latin typeface="Arial" pitchFamily="34" charset="0"/>
                <a:hlinkClick r:id="rId4" tooltip="Ornamental Grasses"/>
              </a:rPr>
              <a:t>Ornamental Grasses</a:t>
            </a:r>
            <a:r>
              <a:rPr kumimoji="0" lang="en-US" sz="1400" b="1" i="0" u="none" strike="noStrike" cap="none" normalizeH="0" baseline="0" dirty="0" smtClean="0">
                <a:ln>
                  <a:noFill/>
                </a:ln>
                <a:solidFill>
                  <a:schemeClr val="tx1"/>
                </a:solidFill>
                <a:effectLst/>
                <a:latin typeface="Arial" pitchFamily="34" charset="0"/>
              </a:rPr>
              <a:t>, </a:t>
            </a:r>
            <a:r>
              <a:rPr kumimoji="0" lang="en-US" sz="1400" b="1" i="0" u="none" strike="noStrike" cap="none" normalizeH="0" baseline="0" dirty="0" smtClean="0">
                <a:ln>
                  <a:noFill/>
                </a:ln>
                <a:solidFill>
                  <a:srgbClr val="C14424"/>
                </a:solidFill>
                <a:effectLst/>
                <a:latin typeface="Arial" pitchFamily="34" charset="0"/>
                <a:hlinkClick r:id="rId5" tooltip="Russian Sage"/>
              </a:rPr>
              <a:t>Russian Sage</a:t>
            </a:r>
            <a:r>
              <a:rPr kumimoji="0" lang="en-US" sz="1400" b="1" i="0" u="none" strike="noStrike" cap="none" normalizeH="0" baseline="0" dirty="0" smtClean="0">
                <a:ln>
                  <a:noFill/>
                </a:ln>
                <a:solidFill>
                  <a:schemeClr val="tx1"/>
                </a:solidFill>
                <a:effectLst/>
                <a:latin typeface="Arial" pitchFamily="34" charset="0"/>
              </a:rPr>
              <a:t>, </a:t>
            </a:r>
            <a:r>
              <a:rPr kumimoji="0" lang="en-US" sz="1400" b="1" i="0" u="none" strike="noStrike" cap="none" normalizeH="0" baseline="0" dirty="0" err="1" smtClean="0">
                <a:ln>
                  <a:noFill/>
                </a:ln>
                <a:solidFill>
                  <a:srgbClr val="C14424"/>
                </a:solidFill>
                <a:effectLst/>
                <a:latin typeface="Arial" pitchFamily="34" charset="0"/>
                <a:hlinkClick r:id="rId6" tooltip="Stachys"/>
              </a:rPr>
              <a:t>Stachys</a:t>
            </a:r>
            <a:r>
              <a:rPr kumimoji="0" lang="en-US" sz="1400" b="1" i="0" u="none" strike="noStrike" cap="none" normalizeH="0" baseline="0" dirty="0" smtClean="0">
                <a:ln>
                  <a:noFill/>
                </a:ln>
                <a:solidFill>
                  <a:schemeClr val="tx1"/>
                </a:solidFill>
                <a:effectLst/>
                <a:latin typeface="Arial" pitchFamily="34" charset="0"/>
              </a:rPr>
              <a:t>, and </a:t>
            </a:r>
            <a:r>
              <a:rPr kumimoji="0" lang="en-US" sz="1400" b="1" i="0" u="none" strike="noStrike" cap="none" normalizeH="0" baseline="0" dirty="0" smtClean="0">
                <a:ln>
                  <a:noFill/>
                </a:ln>
                <a:solidFill>
                  <a:srgbClr val="C14424"/>
                </a:solidFill>
                <a:effectLst/>
                <a:latin typeface="Arial" pitchFamily="34" charset="0"/>
                <a:hlinkClick r:id="rId7" tooltip="Yarrow"/>
              </a:rPr>
              <a:t>Yarrow</a:t>
            </a:r>
            <a:r>
              <a:rPr kumimoji="0" lang="en-US" sz="1400" b="1" i="0" u="none" strike="noStrike" cap="none" normalizeH="0" baseline="0" dirty="0" smtClean="0">
                <a:ln>
                  <a:noFill/>
                </a:ln>
                <a:solidFill>
                  <a:schemeClr val="tx1"/>
                </a:solidFill>
                <a:effectLst/>
                <a:latin typeface="Arial" pitchFamily="34" charset="0"/>
              </a:rPr>
              <a:t> </a:t>
            </a:r>
            <a:r>
              <a:rPr kumimoji="0" lang="en-US" sz="1400" b="0" i="0" u="none" strike="noStrike" cap="none" normalizeH="0" baseline="0" dirty="0" smtClean="0">
                <a:ln>
                  <a:noFill/>
                </a:ln>
                <a:solidFill>
                  <a:schemeClr val="tx1"/>
                </a:solidFill>
                <a:effectLst/>
                <a:latin typeface="Arial" pitchFamily="34" charset="0"/>
              </a:rPr>
              <a:t/>
            </a:r>
            <a:br>
              <a:rPr kumimoji="0" lang="en-US" sz="1400" b="0" i="0" u="none" strike="noStrike" cap="none" normalizeH="0" baseline="0" dirty="0" smtClean="0">
                <a:ln>
                  <a:noFill/>
                </a:ln>
                <a:solidFill>
                  <a:schemeClr val="tx1"/>
                </a:solidFill>
                <a:effectLst/>
                <a:latin typeface="Arial" pitchFamily="34" charset="0"/>
              </a:rPr>
            </a:br>
            <a:r>
              <a:rPr kumimoji="0" lang="en-US" sz="1400" b="0" i="0" u="none" strike="noStrike" cap="none" normalizeH="0" baseline="0" dirty="0" smtClean="0">
                <a:ln>
                  <a:noFill/>
                </a:ln>
                <a:solidFill>
                  <a:schemeClr val="tx1"/>
                </a:solidFill>
                <a:effectLst/>
                <a:latin typeface="Arial" pitchFamily="34" charset="0"/>
              </a:rPr>
              <a:t>This prairie native has </a:t>
            </a:r>
            <a:r>
              <a:rPr kumimoji="0" lang="en-US" sz="1400" b="1" i="0" u="none" strike="noStrike" cap="none" normalizeH="0" baseline="0" dirty="0" smtClean="0">
                <a:ln>
                  <a:noFill/>
                </a:ln>
                <a:solidFill>
                  <a:schemeClr val="tx1"/>
                </a:solidFill>
                <a:effectLst/>
                <a:latin typeface="Arial" pitchFamily="34" charset="0"/>
              </a:rPr>
              <a:t>rose-purple 4-inch blooms with downward pointing petals</a:t>
            </a:r>
            <a:r>
              <a:rPr kumimoji="0" lang="en-US" sz="1400" b="0" i="0" u="none" strike="noStrike" cap="none" normalizeH="0" baseline="0" dirty="0" smtClean="0">
                <a:ln>
                  <a:noFill/>
                </a:ln>
                <a:solidFill>
                  <a:schemeClr val="tx1"/>
                </a:solidFill>
                <a:effectLst/>
                <a:latin typeface="Arial" pitchFamily="34" charset="0"/>
              </a:rPr>
              <a:t> and a prominent </a:t>
            </a:r>
            <a:r>
              <a:rPr kumimoji="0" lang="en-US" sz="1400" b="1" i="0" u="none" strike="noStrike" cap="none" normalizeH="0" baseline="0" dirty="0" smtClean="0">
                <a:ln>
                  <a:noFill/>
                </a:ln>
                <a:solidFill>
                  <a:schemeClr val="tx1"/>
                </a:solidFill>
                <a:effectLst/>
                <a:latin typeface="Arial" pitchFamily="34" charset="0"/>
              </a:rPr>
              <a:t>orange-tipped cone.</a:t>
            </a:r>
            <a:r>
              <a:rPr kumimoji="0" lang="en-US" sz="1400" b="0" i="0" u="none" strike="noStrike" cap="none" normalizeH="0" baseline="0" dirty="0" smtClean="0">
                <a:ln>
                  <a:noFill/>
                </a:ln>
                <a:solidFill>
                  <a:schemeClr val="tx1"/>
                </a:solidFill>
                <a:effectLst/>
                <a:latin typeface="Arial" pitchFamily="34" charset="0"/>
              </a:rPr>
              <a:t> It blooms from </a:t>
            </a:r>
            <a:r>
              <a:rPr kumimoji="0" lang="en-US" sz="1400" b="1" i="0" u="none" strike="noStrike" cap="none" normalizeH="0" baseline="0" dirty="0" smtClean="0">
                <a:ln>
                  <a:noFill/>
                </a:ln>
                <a:solidFill>
                  <a:schemeClr val="tx1"/>
                </a:solidFill>
                <a:effectLst/>
                <a:latin typeface="Arial" pitchFamily="34" charset="0"/>
              </a:rPr>
              <a:t>July-September</a:t>
            </a:r>
            <a:r>
              <a:rPr kumimoji="0" lang="en-US" sz="1400" b="0" i="0" u="none" strike="noStrike" cap="none" normalizeH="0" baseline="0" dirty="0" smtClean="0">
                <a:ln>
                  <a:noFill/>
                </a:ln>
                <a:solidFill>
                  <a:schemeClr val="tx1"/>
                </a:solidFill>
                <a:effectLst/>
                <a:latin typeface="Arial" pitchFamily="34" charset="0"/>
              </a:rPr>
              <a:t> and is a long lasting </a:t>
            </a:r>
            <a:r>
              <a:rPr kumimoji="0" lang="en-US" sz="1400" b="1" i="0" u="none" strike="noStrike" cap="none" normalizeH="0" baseline="0" dirty="0" smtClean="0">
                <a:ln>
                  <a:noFill/>
                </a:ln>
                <a:solidFill>
                  <a:schemeClr val="tx1"/>
                </a:solidFill>
                <a:effectLst/>
                <a:latin typeface="Arial" pitchFamily="34" charset="0"/>
              </a:rPr>
              <a:t>cut-flower.</a:t>
            </a:r>
            <a:r>
              <a:rPr kumimoji="0" lang="en-US" sz="1400" b="0" i="0" u="none" strike="noStrike" cap="none" normalizeH="0" baseline="0" dirty="0" smtClean="0">
                <a:ln>
                  <a:noFill/>
                </a:ln>
                <a:solidFill>
                  <a:schemeClr val="tx1"/>
                </a:solidFill>
                <a:effectLst/>
                <a:latin typeface="Arial" pitchFamily="34" charset="0"/>
              </a:rPr>
              <a:t> Echinacea is a tough, heat tolerant, easy to grow </a:t>
            </a:r>
            <a:r>
              <a:rPr kumimoji="0" lang="en-US" sz="1400" b="1" i="0" u="none" strike="noStrike" cap="none" normalizeH="0" baseline="0" dirty="0" smtClean="0">
                <a:ln>
                  <a:noFill/>
                </a:ln>
                <a:solidFill>
                  <a:schemeClr val="tx1"/>
                </a:solidFill>
                <a:effectLst/>
                <a:latin typeface="Arial" pitchFamily="34" charset="0"/>
              </a:rPr>
              <a:t>3-foot perennial.</a:t>
            </a:r>
            <a:r>
              <a:rPr kumimoji="0" lang="en-US" sz="1400" b="0" i="0" u="none" strike="noStrike" cap="none" normalizeH="0" baseline="0" dirty="0" smtClean="0">
                <a:ln>
                  <a:noFill/>
                </a:ln>
                <a:solidFill>
                  <a:schemeClr val="tx1"/>
                </a:solidFill>
                <a:effectLst/>
                <a:latin typeface="Arial" pitchFamily="34" charset="0"/>
              </a:rPr>
              <a:t> A favorite flower of the </a:t>
            </a:r>
            <a:r>
              <a:rPr kumimoji="0" lang="en-US" sz="1400" b="1" i="0" u="none" strike="noStrike" cap="none" normalizeH="0" baseline="0" dirty="0" smtClean="0">
                <a:ln>
                  <a:noFill/>
                </a:ln>
                <a:solidFill>
                  <a:schemeClr val="tx1"/>
                </a:solidFill>
                <a:effectLst/>
                <a:latin typeface="Arial" pitchFamily="34" charset="0"/>
              </a:rPr>
              <a:t>Monarch butterfly.</a:t>
            </a:r>
            <a:r>
              <a:rPr kumimoji="0" lang="en-US" sz="1400" b="0" i="0" u="none" strike="noStrike" cap="none" normalizeH="0" baseline="0" dirty="0" smtClean="0">
                <a:ln>
                  <a:noFill/>
                </a:ln>
                <a:solidFill>
                  <a:schemeClr val="tx1"/>
                </a:solidFill>
                <a:effectLst/>
                <a:latin typeface="Arial" pitchFamily="34" charset="0"/>
              </a:rPr>
              <a:t> Prefers fall or spring planting. Winter hardy to </a:t>
            </a:r>
            <a:r>
              <a:rPr kumimoji="0" lang="en-US" sz="1400" b="1" i="0" u="none" strike="noStrike" cap="none" normalizeH="0" baseline="0" dirty="0" smtClean="0">
                <a:ln>
                  <a:noFill/>
                </a:ln>
                <a:solidFill>
                  <a:schemeClr val="tx1"/>
                </a:solidFill>
                <a:effectLst/>
                <a:latin typeface="Arial" pitchFamily="34" charset="0"/>
              </a:rPr>
              <a:t>zone 3</a:t>
            </a:r>
            <a:r>
              <a:rPr kumimoji="0" lang="en-US" sz="1400" b="0" i="0" u="none" strike="noStrike" cap="none" normalizeH="0" baseline="0" dirty="0" smtClean="0">
                <a:ln>
                  <a:noFill/>
                </a:ln>
                <a:solidFill>
                  <a:schemeClr val="tx1"/>
                </a:solidFill>
                <a:effectLst/>
                <a:latin typeface="Arial" pitchFamily="34" charset="0"/>
              </a:rPr>
              <a:t> </a:t>
            </a:r>
          </a:p>
        </p:txBody>
      </p:sp>
      <p:pic>
        <p:nvPicPr>
          <p:cNvPr id="4099" name="Picture 3" descr="Echinacea purpurea, Prairie Splendor, Perennial Flower Seeds"/>
          <p:cNvPicPr>
            <a:picLocks noChangeAspect="1" noChangeArrowheads="1"/>
          </p:cNvPicPr>
          <p:nvPr/>
        </p:nvPicPr>
        <p:blipFill>
          <a:blip r:embed="rId8" cstate="print"/>
          <a:srcRect/>
          <a:stretch>
            <a:fillRect/>
          </a:stretch>
        </p:blipFill>
        <p:spPr bwMode="auto">
          <a:xfrm>
            <a:off x="457200" y="0"/>
            <a:ext cx="4114800" cy="4114800"/>
          </a:xfrm>
          <a:prstGeom prst="rect">
            <a:avLst/>
          </a:prstGeom>
          <a:noFill/>
        </p:spPr>
      </p:pic>
      <p:pic>
        <p:nvPicPr>
          <p:cNvPr id="4101" name="Picture 5" descr="Echinacea Prairie Splendor, Perennial Flower Seeds"/>
          <p:cNvPicPr>
            <a:picLocks noChangeAspect="1" noChangeArrowheads="1"/>
          </p:cNvPicPr>
          <p:nvPr/>
        </p:nvPicPr>
        <p:blipFill>
          <a:blip r:embed="rId9" cstate="print"/>
          <a:srcRect/>
          <a:stretch>
            <a:fillRect/>
          </a:stretch>
        </p:blipFill>
        <p:spPr bwMode="auto">
          <a:xfrm>
            <a:off x="4495800" y="0"/>
            <a:ext cx="4114800" cy="4114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257800"/>
            <a:ext cx="9144000" cy="1292662"/>
          </a:xfrm>
          <a:prstGeom prst="rect">
            <a:avLst/>
          </a:prstGeom>
        </p:spPr>
        <p:txBody>
          <a:bodyPr wrap="square">
            <a:spAutoFit/>
          </a:bodyPr>
          <a:lstStyle/>
          <a:p>
            <a:r>
              <a:rPr lang="en-US" sz="2400" b="1" dirty="0"/>
              <a:t>BABY SWAN</a:t>
            </a:r>
            <a:r>
              <a:rPr lang="en-US" b="1" dirty="0"/>
              <a:t/>
            </a:r>
            <a:br>
              <a:rPr lang="en-US" b="1" dirty="0"/>
            </a:br>
            <a:r>
              <a:rPr lang="en-US" b="1" i="1" dirty="0"/>
              <a:t>Coneflower </a:t>
            </a:r>
            <a:endParaRPr lang="en-US" b="1" dirty="0"/>
          </a:p>
          <a:p>
            <a:r>
              <a:rPr lang="en-US" dirty="0"/>
              <a:t>Very similar to White Swan but the </a:t>
            </a:r>
            <a:r>
              <a:rPr lang="en-US" b="1" dirty="0"/>
              <a:t>dwarf,</a:t>
            </a:r>
            <a:r>
              <a:rPr lang="en-US" dirty="0"/>
              <a:t> well-branched plants grow only to </a:t>
            </a:r>
            <a:r>
              <a:rPr lang="en-US" b="1" dirty="0"/>
              <a:t>20 inches tall.</a:t>
            </a:r>
            <a:r>
              <a:rPr lang="en-US" dirty="0"/>
              <a:t> They are excellent at the front of the border or in containers.</a:t>
            </a:r>
          </a:p>
        </p:txBody>
      </p:sp>
      <p:pic>
        <p:nvPicPr>
          <p:cNvPr id="24578" name="Picture 2" descr="Echinacea purpurea Baby Swan, Perennial Flower Seeds"/>
          <p:cNvPicPr>
            <a:picLocks noChangeAspect="1" noChangeArrowheads="1"/>
          </p:cNvPicPr>
          <p:nvPr/>
        </p:nvPicPr>
        <p:blipFill>
          <a:blip r:embed="rId2" cstate="print"/>
          <a:srcRect/>
          <a:stretch>
            <a:fillRect/>
          </a:stretch>
        </p:blipFill>
        <p:spPr bwMode="auto">
          <a:xfrm>
            <a:off x="1676400" y="0"/>
            <a:ext cx="5029200" cy="5029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953000"/>
            <a:ext cx="9144000" cy="1631216"/>
          </a:xfrm>
          <a:prstGeom prst="rect">
            <a:avLst/>
          </a:prstGeom>
        </p:spPr>
        <p:txBody>
          <a:bodyPr wrap="square">
            <a:spAutoFit/>
          </a:bodyPr>
          <a:lstStyle/>
          <a:p>
            <a:r>
              <a:rPr lang="en-US" sz="2800" b="1" dirty="0"/>
              <a:t>MISSOURI PRIMROSE </a:t>
            </a:r>
          </a:p>
          <a:p>
            <a:r>
              <a:rPr lang="en-US" b="1" i="1" dirty="0" err="1"/>
              <a:t>Oenothera</a:t>
            </a:r>
            <a:r>
              <a:rPr lang="en-US" b="1" i="1" dirty="0"/>
              <a:t> </a:t>
            </a:r>
            <a:r>
              <a:rPr lang="en-US" b="1" i="1" dirty="0" err="1"/>
              <a:t>missouriensis</a:t>
            </a:r>
            <a:endParaRPr lang="en-US" b="1" dirty="0"/>
          </a:p>
          <a:p>
            <a:r>
              <a:rPr lang="en-US" dirty="0"/>
              <a:t>Certainly one of the most beautiful of the evening primroses it produces </a:t>
            </a:r>
            <a:r>
              <a:rPr lang="en-US" b="1" dirty="0"/>
              <a:t>clear yellow</a:t>
            </a:r>
            <a:r>
              <a:rPr lang="en-US" dirty="0"/>
              <a:t> paper thin blossoms up to </a:t>
            </a:r>
            <a:r>
              <a:rPr lang="en-US" b="1" dirty="0"/>
              <a:t>5 inches across from June to September.</a:t>
            </a:r>
            <a:r>
              <a:rPr lang="en-US" dirty="0"/>
              <a:t> Grows to </a:t>
            </a:r>
            <a:r>
              <a:rPr lang="en-US" b="1" dirty="0"/>
              <a:t>12 inches tall</a:t>
            </a:r>
            <a:r>
              <a:rPr lang="en-US" dirty="0"/>
              <a:t> and has a sprawling habit with soft velvety leaves. Winter hardy to </a:t>
            </a:r>
            <a:r>
              <a:rPr lang="en-US" b="1" dirty="0"/>
              <a:t>zone 4.</a:t>
            </a:r>
            <a:endParaRPr lang="en-US" dirty="0"/>
          </a:p>
        </p:txBody>
      </p:sp>
      <p:pic>
        <p:nvPicPr>
          <p:cNvPr id="23554" name="Picture 2" descr="Evening Primrose, Missouri Primrose, Perennial Flower Garden Seeds"/>
          <p:cNvPicPr>
            <a:picLocks noChangeAspect="1" noChangeArrowheads="1"/>
          </p:cNvPicPr>
          <p:nvPr/>
        </p:nvPicPr>
        <p:blipFill>
          <a:blip r:embed="rId2" cstate="print"/>
          <a:srcRect/>
          <a:stretch>
            <a:fillRect/>
          </a:stretch>
        </p:blipFill>
        <p:spPr bwMode="auto">
          <a:xfrm>
            <a:off x="1600200" y="0"/>
            <a:ext cx="4800600" cy="48006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43400"/>
            <a:ext cx="9144000" cy="4093428"/>
          </a:xfrm>
          <a:prstGeom prst="rect">
            <a:avLst/>
          </a:prstGeom>
        </p:spPr>
        <p:txBody>
          <a:bodyPr wrap="square">
            <a:spAutoFit/>
          </a:bodyPr>
          <a:lstStyle/>
          <a:p>
            <a:r>
              <a:rPr lang="en-US" sz="2000" b="1" dirty="0" smtClean="0"/>
              <a:t> </a:t>
            </a:r>
            <a:endParaRPr lang="en-US" sz="2000" b="1" dirty="0"/>
          </a:p>
          <a:p>
            <a:endParaRPr lang="en-US" b="1" dirty="0" smtClean="0"/>
          </a:p>
          <a:p>
            <a:r>
              <a:rPr lang="en-US" sz="2400" b="1" dirty="0" smtClean="0"/>
              <a:t>SCARLET QUEEN </a:t>
            </a:r>
            <a:r>
              <a:rPr lang="en-US" sz="2400" b="1" dirty="0" smtClean="0"/>
              <a:t>PENSTEMON </a:t>
            </a:r>
            <a:endParaRPr lang="en-US" b="1" dirty="0"/>
          </a:p>
          <a:p>
            <a:r>
              <a:rPr lang="en-US" b="1" i="1" dirty="0" err="1"/>
              <a:t>Penstemon</a:t>
            </a:r>
            <a:r>
              <a:rPr lang="en-US" b="1" i="1" dirty="0"/>
              <a:t> </a:t>
            </a:r>
            <a:r>
              <a:rPr lang="en-US" b="1" i="1" dirty="0" err="1"/>
              <a:t>hartwegii</a:t>
            </a:r>
            <a:endParaRPr lang="en-US" b="1" dirty="0"/>
          </a:p>
          <a:p>
            <a:r>
              <a:rPr lang="en-US" dirty="0"/>
              <a:t>The </a:t>
            </a:r>
            <a:r>
              <a:rPr lang="en-US" b="1" dirty="0"/>
              <a:t>30-inch tall</a:t>
            </a:r>
            <a:r>
              <a:rPr lang="en-US" dirty="0"/>
              <a:t> plants produce a wealth of </a:t>
            </a:r>
            <a:r>
              <a:rPr lang="en-US" b="1" dirty="0"/>
              <a:t>brilliant scarlet</a:t>
            </a:r>
            <a:r>
              <a:rPr lang="en-US" dirty="0"/>
              <a:t> tubular flowers with </a:t>
            </a:r>
            <a:r>
              <a:rPr lang="en-US" b="1" dirty="0"/>
              <a:t>white throats from June to September.</a:t>
            </a:r>
            <a:r>
              <a:rPr lang="en-US" dirty="0"/>
              <a:t> A winter hardy perennial in </a:t>
            </a:r>
            <a:r>
              <a:rPr lang="en-US" b="1" dirty="0"/>
              <a:t>zones 7 and above, it can be grown as an annual everywhere</a:t>
            </a:r>
            <a:r>
              <a:rPr lang="en-US" dirty="0"/>
              <a:t> when started early. </a:t>
            </a:r>
            <a:r>
              <a:rPr lang="en-US" b="1" dirty="0" smtClean="0"/>
              <a:t>Hummingbird and butterfly magnets! – Combines beautifully with </a:t>
            </a:r>
            <a:r>
              <a:rPr lang="en-US" b="1" dirty="0" smtClean="0">
                <a:hlinkClick r:id="rId2" tooltip="Delphinium"/>
              </a:rPr>
              <a:t>Delphinium</a:t>
            </a:r>
            <a:r>
              <a:rPr lang="en-US" b="1" dirty="0" smtClean="0"/>
              <a:t>, </a:t>
            </a:r>
            <a:r>
              <a:rPr lang="en-US" b="1" dirty="0" smtClean="0">
                <a:hlinkClick r:id="rId3" tooltip="Snow-in-Summer"/>
              </a:rPr>
              <a:t>Snow-in-Summer</a:t>
            </a:r>
            <a:r>
              <a:rPr lang="en-US" b="1" dirty="0" smtClean="0"/>
              <a:t>, </a:t>
            </a:r>
            <a:r>
              <a:rPr lang="en-US" b="1" dirty="0" smtClean="0">
                <a:hlinkClick r:id="rId4" tooltip="Sea Holly"/>
              </a:rPr>
              <a:t>Sea Holly</a:t>
            </a:r>
            <a:r>
              <a:rPr lang="en-US" b="1" dirty="0" smtClean="0"/>
              <a:t> and </a:t>
            </a:r>
            <a:r>
              <a:rPr lang="en-US" b="1" dirty="0" smtClean="0">
                <a:hlinkClick r:id="rId5" tooltip="Yarrow"/>
              </a:rPr>
              <a:t>Yarrow</a:t>
            </a:r>
            <a:r>
              <a:rPr lang="en-US" b="1" dirty="0" smtClean="0"/>
              <a:t> </a:t>
            </a:r>
          </a:p>
          <a:p>
            <a:endParaRPr lang="en-US" dirty="0"/>
          </a:p>
          <a:p>
            <a:endParaRPr lang="en-US" b="1" dirty="0" smtClean="0"/>
          </a:p>
          <a:p>
            <a:endParaRPr lang="en-US" b="1" dirty="0" smtClean="0"/>
          </a:p>
          <a:p>
            <a:endParaRPr lang="en-US" b="1" dirty="0"/>
          </a:p>
          <a:p>
            <a:r>
              <a:rPr lang="en-US" dirty="0"/>
              <a:t/>
            </a:r>
            <a:br>
              <a:rPr lang="en-US" dirty="0"/>
            </a:br>
            <a:endParaRPr lang="en-US" dirty="0"/>
          </a:p>
        </p:txBody>
      </p:sp>
      <p:pic>
        <p:nvPicPr>
          <p:cNvPr id="22530" name="Picture 2" descr="Penstemon, Scarlet Queen Penstemon hartwegii Seeds, Perennial Flower Seeds"/>
          <p:cNvPicPr>
            <a:picLocks noChangeAspect="1" noChangeArrowheads="1"/>
          </p:cNvPicPr>
          <p:nvPr/>
        </p:nvPicPr>
        <p:blipFill>
          <a:blip r:embed="rId6" cstate="print"/>
          <a:srcRect/>
          <a:stretch>
            <a:fillRect/>
          </a:stretch>
        </p:blipFill>
        <p:spPr bwMode="auto">
          <a:xfrm>
            <a:off x="2057400" y="0"/>
            <a:ext cx="4876800" cy="48768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252</Words>
  <Application>Microsoft Office PowerPoint</Application>
  <PresentationFormat>On-screen Show (4:3)</PresentationFormat>
  <Paragraphs>94</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aleppke</dc:creator>
  <cp:lastModifiedBy>aleppke</cp:lastModifiedBy>
  <cp:revision>13</cp:revision>
  <dcterms:created xsi:type="dcterms:W3CDTF">2010-12-01T15:18:35Z</dcterms:created>
  <dcterms:modified xsi:type="dcterms:W3CDTF">2010-12-01T17:26:42Z</dcterms:modified>
</cp:coreProperties>
</file>